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74" r:id="rId3"/>
    <p:sldId id="340" r:id="rId4"/>
    <p:sldId id="257" r:id="rId5"/>
    <p:sldId id="258" r:id="rId6"/>
    <p:sldId id="343" r:id="rId7"/>
    <p:sldId id="260" r:id="rId8"/>
    <p:sldId id="339" r:id="rId9"/>
    <p:sldId id="279" r:id="rId10"/>
    <p:sldId id="281" r:id="rId11"/>
    <p:sldId id="300" r:id="rId12"/>
    <p:sldId id="284" r:id="rId13"/>
    <p:sldId id="301" r:id="rId14"/>
    <p:sldId id="307" r:id="rId15"/>
    <p:sldId id="308" r:id="rId16"/>
    <p:sldId id="309" r:id="rId17"/>
    <p:sldId id="310" r:id="rId18"/>
    <p:sldId id="311" r:id="rId19"/>
    <p:sldId id="312" r:id="rId20"/>
    <p:sldId id="313" r:id="rId21"/>
    <p:sldId id="314" r:id="rId22"/>
    <p:sldId id="315" r:id="rId23"/>
    <p:sldId id="316" r:id="rId24"/>
    <p:sldId id="317" r:id="rId25"/>
    <p:sldId id="287" r:id="rId26"/>
    <p:sldId id="302" r:id="rId27"/>
    <p:sldId id="303" r:id="rId28"/>
    <p:sldId id="304" r:id="rId29"/>
    <p:sldId id="305" r:id="rId30"/>
    <p:sldId id="341" r:id="rId31"/>
    <p:sldId id="262"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8" r:id="rId48"/>
    <p:sldId id="293" r:id="rId49"/>
    <p:sldId id="342" r:id="rId50"/>
    <p:sldId id="292" r:id="rId51"/>
    <p:sldId id="320" r:id="rId52"/>
    <p:sldId id="321" r:id="rId53"/>
    <p:sldId id="298" r:id="rId54"/>
    <p:sldId id="344" r:id="rId55"/>
    <p:sldId id="33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29" autoAdjust="0"/>
    <p:restoredTop sz="94660"/>
  </p:normalViewPr>
  <p:slideViewPr>
    <p:cSldViewPr snapToGrid="0" snapToObjects="1">
      <p:cViewPr varScale="1">
        <p:scale>
          <a:sx n="110" d="100"/>
          <a:sy n="110" d="100"/>
        </p:scale>
        <p:origin x="1266" y="1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2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nstantinos\Desktop\dESA\World%20Bank\Upper%20Orange%20River%20-%20Hydropower%20Generation%20MESSAGE%20corrected%20dat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onstantinos\Downloads\ZM%20and%20ZW%20hydr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onstantinos\Downloads\ZM%20and%20ZW%20hydr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onstantinos\Downloads\ZM%20and%20ZW%20hydr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onstantinos\Desktop\dESA\World%20Bank\Another%20great%20weekend%2029%20June\MESSAGE%20REF%20(no%20constraints).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Users\constantinos\Downloads\OSeMOSYS%20MESSAGE%20(3).xlsx" TargetMode="External"/><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C:\WB_01062013_Abhi\WB%20SAPP%20LESOTHO%202013%2006%2025.xlsx" TargetMode="External"/><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WB_01062013_Abhi\WB%20SAPP%20LESOTHO%202013%2006%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onstantinos\Desktop\dESA\World%20Bank\Upper%20Orange%20River%20-%20Hydropower%20Generation%20MESSAGE%20corrected%20data.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dm.esa\Desktop\WB\2706\WB%20SAPP%20WET-DRY_2706NoCO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onstantinos\Downloads\comparison_WB_SAPP_28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nstantinos\Downloads\WB%20SAPP%20data%20and%20graphs%202013%2006%2002%2017h45%20edits%20R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onstantinos\Downloads\OSeMOSYS%20MESSAG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onstantinos\Desktop\dESA\World%20Bank\Another%20great%20weekend%2029%20June\MESSAGE%20REF%20(no%20constrain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onstantinos\Downloads\OSeMOSYS%20MESSAG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nstantinos\Desktop\dESA\World%20Bank\Another%20great%20weekend%2029%20June\MESSAGE%20REF%20(no%20constrain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nstantinos\Downloads\ZM%20and%20ZW%20hydr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Gariep</a:t>
            </a:r>
            <a:r>
              <a:rPr lang="en-US" dirty="0"/>
              <a:t>  Hydro</a:t>
            </a:r>
            <a:r>
              <a:rPr lang="en-US" baseline="0" dirty="0"/>
              <a:t>electric plant </a:t>
            </a:r>
            <a:r>
              <a:rPr lang="en-US" baseline="0" dirty="0" smtClean="0"/>
              <a:t>– Latest available Power Pool modelling</a:t>
            </a:r>
            <a:endParaRPr lang="en-US" dirty="0"/>
          </a:p>
        </c:rich>
      </c:tx>
      <c:overlay val="0"/>
    </c:title>
    <c:autoTitleDeleted val="0"/>
    <c:plotArea>
      <c:layout/>
      <c:barChart>
        <c:barDir val="col"/>
        <c:grouping val="clustered"/>
        <c:varyColors val="0"/>
        <c:ser>
          <c:idx val="0"/>
          <c:order val="0"/>
          <c:tx>
            <c:strRef>
              <c:f>'Historic Climate (1965-2005)'!$A$34</c:f>
              <c:strCache>
                <c:ptCount val="1"/>
                <c:pt idx="0">
                  <c:v>Gariep</c:v>
                </c:pt>
              </c:strCache>
            </c:strRef>
          </c:tx>
          <c:spPr>
            <a:noFill/>
            <a:ln>
              <a:solidFill>
                <a:schemeClr val="accent1"/>
              </a:solidFill>
            </a:ln>
          </c:spPr>
          <c:invertIfNegative val="0"/>
          <c:cat>
            <c:strRef>
              <c:f>'Historic Climate (1965-2005)'!$AF$26:$BL$27</c:f>
              <c:strCache>
                <c:ptCount val="31"/>
                <c:pt idx="0">
                  <c:v>2020</c:v>
                </c:pt>
                <c:pt idx="3">
                  <c:v>2021</c:v>
                </c:pt>
                <c:pt idx="6">
                  <c:v>2022</c:v>
                </c:pt>
                <c:pt idx="9">
                  <c:v>2023</c:v>
                </c:pt>
                <c:pt idx="12">
                  <c:v>2024</c:v>
                </c:pt>
                <c:pt idx="15">
                  <c:v>2025</c:v>
                </c:pt>
                <c:pt idx="18">
                  <c:v>2026</c:v>
                </c:pt>
                <c:pt idx="21">
                  <c:v>2027</c:v>
                </c:pt>
                <c:pt idx="24">
                  <c:v>2028</c:v>
                </c:pt>
                <c:pt idx="27">
                  <c:v>2029</c:v>
                </c:pt>
                <c:pt idx="30">
                  <c:v>2030</c:v>
                </c:pt>
              </c:strCache>
            </c:strRef>
          </c:cat>
          <c:val>
            <c:numRef>
              <c:f>'Historic Climate (1965-2005)'!$AF$34:$BL$34</c:f>
              <c:numCache>
                <c:formatCode>General</c:formatCode>
                <c:ptCount val="33"/>
                <c:pt idx="0">
                  <c:v>4.7759013890584269E-2</c:v>
                </c:pt>
                <c:pt idx="1">
                  <c:v>2.914035263854646E-2</c:v>
                </c:pt>
                <c:pt idx="2">
                  <c:v>3.8416786817787568E-2</c:v>
                </c:pt>
                <c:pt idx="3">
                  <c:v>0.10130717011210988</c:v>
                </c:pt>
                <c:pt idx="4">
                  <c:v>7.1301439133320835E-2</c:v>
                </c:pt>
                <c:pt idx="5">
                  <c:v>5.4937023712169297E-2</c:v>
                </c:pt>
                <c:pt idx="6">
                  <c:v>0.3147317758349446</c:v>
                </c:pt>
                <c:pt idx="7">
                  <c:v>0.14521955732929606</c:v>
                </c:pt>
                <c:pt idx="8">
                  <c:v>0.11933829108554722</c:v>
                </c:pt>
                <c:pt idx="9">
                  <c:v>0.15860021803956728</c:v>
                </c:pt>
                <c:pt idx="10">
                  <c:v>7.6922498252524313E-2</c:v>
                </c:pt>
                <c:pt idx="11">
                  <c:v>5.7528180548827926E-2</c:v>
                </c:pt>
                <c:pt idx="12">
                  <c:v>0.68583685801849448</c:v>
                </c:pt>
                <c:pt idx="13">
                  <c:v>0.18376489049747674</c:v>
                </c:pt>
                <c:pt idx="14">
                  <c:v>0.16580578941244117</c:v>
                </c:pt>
                <c:pt idx="15">
                  <c:v>0.29250777761162061</c:v>
                </c:pt>
                <c:pt idx="16">
                  <c:v>0.12209380515422216</c:v>
                </c:pt>
                <c:pt idx="17">
                  <c:v>0.15456708855533036</c:v>
                </c:pt>
                <c:pt idx="18">
                  <c:v>0.82254921349884313</c:v>
                </c:pt>
                <c:pt idx="19">
                  <c:v>0.18524572489323105</c:v>
                </c:pt>
                <c:pt idx="20">
                  <c:v>0.19295883675289452</c:v>
                </c:pt>
                <c:pt idx="21">
                  <c:v>0.25783333223068139</c:v>
                </c:pt>
                <c:pt idx="22">
                  <c:v>0.12846930078977598</c:v>
                </c:pt>
                <c:pt idx="23">
                  <c:v>0.1459215982186739</c:v>
                </c:pt>
                <c:pt idx="24">
                  <c:v>0.41660020063874981</c:v>
                </c:pt>
                <c:pt idx="25">
                  <c:v>0.1481338438655927</c:v>
                </c:pt>
                <c:pt idx="26">
                  <c:v>0.13580477333155902</c:v>
                </c:pt>
                <c:pt idx="27">
                  <c:v>0.16275707206768164</c:v>
                </c:pt>
                <c:pt idx="28">
                  <c:v>9.8861773498115618E-2</c:v>
                </c:pt>
                <c:pt idx="29">
                  <c:v>7.2237790761197435E-2</c:v>
                </c:pt>
                <c:pt idx="30">
                  <c:v>9.0686044457380974E-2</c:v>
                </c:pt>
                <c:pt idx="31">
                  <c:v>4.0210518344502712E-2</c:v>
                </c:pt>
                <c:pt idx="32">
                  <c:v>3.5372517870220624E-2</c:v>
                </c:pt>
              </c:numCache>
            </c:numRef>
          </c:val>
        </c:ser>
        <c:dLbls>
          <c:showLegendKey val="0"/>
          <c:showVal val="0"/>
          <c:showCatName val="0"/>
          <c:showSerName val="0"/>
          <c:showPercent val="0"/>
          <c:showBubbleSize val="0"/>
        </c:dLbls>
        <c:gapWidth val="0"/>
        <c:axId val="187608832"/>
        <c:axId val="187609224"/>
      </c:barChart>
      <c:catAx>
        <c:axId val="187608832"/>
        <c:scaling>
          <c:orientation val="minMax"/>
        </c:scaling>
        <c:delete val="0"/>
        <c:axPos val="b"/>
        <c:numFmt formatCode="General" sourceLinked="0"/>
        <c:majorTickMark val="out"/>
        <c:minorTickMark val="none"/>
        <c:tickLblPos val="nextTo"/>
        <c:txPr>
          <a:bodyPr rot="-5400000" vert="horz"/>
          <a:lstStyle/>
          <a:p>
            <a:pPr>
              <a:defRPr sz="1200"/>
            </a:pPr>
            <a:endParaRPr lang="en-US"/>
          </a:p>
        </c:txPr>
        <c:crossAx val="187609224"/>
        <c:crosses val="autoZero"/>
        <c:auto val="1"/>
        <c:lblAlgn val="ctr"/>
        <c:lblOffset val="100"/>
        <c:tickLblSkip val="3"/>
        <c:tickMarkSkip val="3"/>
        <c:noMultiLvlLbl val="0"/>
      </c:catAx>
      <c:valAx>
        <c:axId val="187609224"/>
        <c:scaling>
          <c:orientation val="minMax"/>
          <c:max val="1"/>
        </c:scaling>
        <c:delete val="0"/>
        <c:axPos val="l"/>
        <c:majorGridlines/>
        <c:title>
          <c:tx>
            <c:rich>
              <a:bodyPr rot="-5400000" vert="horz"/>
              <a:lstStyle/>
              <a:p>
                <a:pPr>
                  <a:defRPr sz="1100"/>
                </a:pPr>
                <a:r>
                  <a:rPr lang="en-GB" sz="1400" b="1"/>
                  <a:t>Capacity Factor</a:t>
                </a:r>
                <a:endParaRPr lang="en-GB" sz="1100" b="1"/>
              </a:p>
            </c:rich>
          </c:tx>
          <c:overlay val="0"/>
        </c:title>
        <c:numFmt formatCode="General" sourceLinked="1"/>
        <c:majorTickMark val="out"/>
        <c:minorTickMark val="none"/>
        <c:tickLblPos val="nextTo"/>
        <c:txPr>
          <a:bodyPr/>
          <a:lstStyle/>
          <a:p>
            <a:pPr>
              <a:defRPr sz="1200"/>
            </a:pPr>
            <a:endParaRPr lang="en-US"/>
          </a:p>
        </c:txPr>
        <c:crossAx val="18760883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 World Bank effort</a:t>
            </a:r>
          </a:p>
        </c:rich>
      </c:tx>
      <c:overlay val="0"/>
    </c:title>
    <c:autoTitleDeleted val="0"/>
    <c:plotArea>
      <c:layout/>
      <c:barChart>
        <c:barDir val="col"/>
        <c:grouping val="stacked"/>
        <c:varyColors val="0"/>
        <c:ser>
          <c:idx val="0"/>
          <c:order val="0"/>
          <c:tx>
            <c:strRef>
              <c:f>'Zambia OSeMOSYS'!$C$1</c:f>
              <c:strCache>
                <c:ptCount val="1"/>
                <c:pt idx="0">
                  <c:v>Exsisting Hydro</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OSeMOSYS'!$C$2:$C$22</c:f>
              <c:numCache>
                <c:formatCode>General</c:formatCode>
                <c:ptCount val="21"/>
                <c:pt idx="0">
                  <c:v>5896.5213935172178</c:v>
                </c:pt>
                <c:pt idx="1">
                  <c:v>7778.6529470229225</c:v>
                </c:pt>
                <c:pt idx="2">
                  <c:v>7778.6529470229225</c:v>
                </c:pt>
                <c:pt idx="3">
                  <c:v>7778.6529470229225</c:v>
                </c:pt>
                <c:pt idx="4">
                  <c:v>7778.6529470229225</c:v>
                </c:pt>
                <c:pt idx="5">
                  <c:v>7778.6529470229225</c:v>
                </c:pt>
                <c:pt idx="6">
                  <c:v>7778.6529470229225</c:v>
                </c:pt>
                <c:pt idx="7">
                  <c:v>7778.6529470229225</c:v>
                </c:pt>
                <c:pt idx="8">
                  <c:v>7778.6529470229225</c:v>
                </c:pt>
                <c:pt idx="9">
                  <c:v>7778.6529470229225</c:v>
                </c:pt>
                <c:pt idx="10">
                  <c:v>7778.6529470229225</c:v>
                </c:pt>
                <c:pt idx="11">
                  <c:v>7778.6529470229225</c:v>
                </c:pt>
                <c:pt idx="12">
                  <c:v>7778.6529470229225</c:v>
                </c:pt>
                <c:pt idx="13">
                  <c:v>7778.6529470229225</c:v>
                </c:pt>
                <c:pt idx="14">
                  <c:v>7778.6529470229225</c:v>
                </c:pt>
                <c:pt idx="15">
                  <c:v>7778.6529470229225</c:v>
                </c:pt>
                <c:pt idx="16">
                  <c:v>7778.6529470229225</c:v>
                </c:pt>
                <c:pt idx="17">
                  <c:v>7778.6529470229225</c:v>
                </c:pt>
                <c:pt idx="18">
                  <c:v>7778.6529470229225</c:v>
                </c:pt>
                <c:pt idx="19">
                  <c:v>7778.6529470229225</c:v>
                </c:pt>
                <c:pt idx="20">
                  <c:v>7778.6529470229225</c:v>
                </c:pt>
              </c:numCache>
            </c:numRef>
          </c:val>
        </c:ser>
        <c:ser>
          <c:idx val="1"/>
          <c:order val="1"/>
          <c:tx>
            <c:strRef>
              <c:f>'Zambia OSeMOSYS'!$D$1</c:f>
              <c:strCache>
                <c:ptCount val="1"/>
                <c:pt idx="0">
                  <c:v>Itezhi-tezhi</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OSeMOSYS'!$D$2:$D$22</c:f>
              <c:numCache>
                <c:formatCode>General</c:formatCode>
                <c:ptCount val="21"/>
                <c:pt idx="0">
                  <c:v>0</c:v>
                </c:pt>
                <c:pt idx="1">
                  <c:v>0</c:v>
                </c:pt>
                <c:pt idx="2">
                  <c:v>0</c:v>
                </c:pt>
                <c:pt idx="3">
                  <c:v>0</c:v>
                </c:pt>
                <c:pt idx="4">
                  <c:v>446.066208356853</c:v>
                </c:pt>
                <c:pt idx="5">
                  <c:v>446.066208356853</c:v>
                </c:pt>
                <c:pt idx="6">
                  <c:v>446.066208356853</c:v>
                </c:pt>
                <c:pt idx="7">
                  <c:v>446.066208356853</c:v>
                </c:pt>
                <c:pt idx="8">
                  <c:v>446.066208356853</c:v>
                </c:pt>
                <c:pt idx="9">
                  <c:v>446.066208356853</c:v>
                </c:pt>
                <c:pt idx="10">
                  <c:v>446.066208356853</c:v>
                </c:pt>
                <c:pt idx="11">
                  <c:v>446.066208356853</c:v>
                </c:pt>
                <c:pt idx="12">
                  <c:v>446.066208356853</c:v>
                </c:pt>
                <c:pt idx="13">
                  <c:v>446.066208356853</c:v>
                </c:pt>
                <c:pt idx="14">
                  <c:v>446.066208356853</c:v>
                </c:pt>
                <c:pt idx="15">
                  <c:v>446.066208356853</c:v>
                </c:pt>
                <c:pt idx="16">
                  <c:v>446.066208356853</c:v>
                </c:pt>
                <c:pt idx="17">
                  <c:v>446.066208356853</c:v>
                </c:pt>
                <c:pt idx="18">
                  <c:v>446.066208356853</c:v>
                </c:pt>
                <c:pt idx="19">
                  <c:v>446.066208356853</c:v>
                </c:pt>
                <c:pt idx="20">
                  <c:v>446.066208356853</c:v>
                </c:pt>
              </c:numCache>
            </c:numRef>
          </c:val>
        </c:ser>
        <c:ser>
          <c:idx val="2"/>
          <c:order val="2"/>
          <c:tx>
            <c:strRef>
              <c:f>'Zambia OSeMOSYS'!$E$1</c:f>
              <c:strCache>
                <c:ptCount val="1"/>
                <c:pt idx="0">
                  <c:v>Kariba North </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OSeMOSYS'!$E$2:$E$22</c:f>
              <c:numCache>
                <c:formatCode>General</c:formatCode>
                <c:ptCount val="21"/>
                <c:pt idx="0">
                  <c:v>0</c:v>
                </c:pt>
                <c:pt idx="1">
                  <c:v>0</c:v>
                </c:pt>
                <c:pt idx="2">
                  <c:v>0</c:v>
                </c:pt>
                <c:pt idx="3">
                  <c:v>463.57920037086342</c:v>
                </c:pt>
                <c:pt idx="4">
                  <c:v>927.15840074172684</c:v>
                </c:pt>
                <c:pt idx="5">
                  <c:v>927.15840074172684</c:v>
                </c:pt>
                <c:pt idx="6">
                  <c:v>927.15840074172684</c:v>
                </c:pt>
                <c:pt idx="7">
                  <c:v>927.15840074172684</c:v>
                </c:pt>
                <c:pt idx="8">
                  <c:v>927.15840074172684</c:v>
                </c:pt>
                <c:pt idx="9">
                  <c:v>927.15840074172684</c:v>
                </c:pt>
                <c:pt idx="10">
                  <c:v>927.15840074172684</c:v>
                </c:pt>
                <c:pt idx="11">
                  <c:v>927.15840074172684</c:v>
                </c:pt>
                <c:pt idx="12">
                  <c:v>927.15840074172684</c:v>
                </c:pt>
                <c:pt idx="13">
                  <c:v>927.15840074172684</c:v>
                </c:pt>
                <c:pt idx="14">
                  <c:v>927.15840074172684</c:v>
                </c:pt>
                <c:pt idx="15">
                  <c:v>927.15840074172684</c:v>
                </c:pt>
                <c:pt idx="16">
                  <c:v>927.15840074172684</c:v>
                </c:pt>
                <c:pt idx="17">
                  <c:v>927.15840074172684</c:v>
                </c:pt>
                <c:pt idx="18">
                  <c:v>927.15840074172684</c:v>
                </c:pt>
                <c:pt idx="19">
                  <c:v>927.15840074172684</c:v>
                </c:pt>
                <c:pt idx="20">
                  <c:v>927.15840074172684</c:v>
                </c:pt>
              </c:numCache>
            </c:numRef>
          </c:val>
        </c:ser>
        <c:ser>
          <c:idx val="3"/>
          <c:order val="3"/>
          <c:tx>
            <c:strRef>
              <c:f>'Zambia OSeMOSYS'!$F$1</c:f>
              <c:strCache>
                <c:ptCount val="1"/>
                <c:pt idx="0">
                  <c:v>Lusenfa</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OSeMOSYS'!$F$2:$F$22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4"/>
          <c:order val="4"/>
          <c:tx>
            <c:strRef>
              <c:f>'Zambia OSeMOSYS'!$G$1</c:f>
              <c:strCache>
                <c:ptCount val="1"/>
                <c:pt idx="0">
                  <c:v>Lusiwasi</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OSeMOSYS'!$G$2:$G$22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5"/>
          <c:order val="5"/>
          <c:tx>
            <c:strRef>
              <c:f>'Zambia OSeMOSYS'!$H$1</c:f>
              <c:strCache>
                <c:ptCount val="1"/>
                <c:pt idx="0">
                  <c:v>Devils Gorge</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OSeMOSYS'!$H$2:$H$22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982.95960078636767</c:v>
                </c:pt>
              </c:numCache>
            </c:numRef>
          </c:val>
        </c:ser>
        <c:ser>
          <c:idx val="6"/>
          <c:order val="6"/>
          <c:tx>
            <c:strRef>
              <c:f>'Zambia OSeMOSYS'!$I$1</c:f>
              <c:strCache>
                <c:ptCount val="1"/>
                <c:pt idx="0">
                  <c:v>Mumbotula</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OSeMOSYS'!$I$2:$I$22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7"/>
          <c:order val="7"/>
          <c:tx>
            <c:strRef>
              <c:f>'Zambia OSeMOSYS'!$J$1</c:f>
              <c:strCache>
                <c:ptCount val="1"/>
                <c:pt idx="0">
                  <c:v>Mambililma Falls</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OSeMOSYS'!$J$2:$J$22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8"/>
          <c:order val="8"/>
          <c:tx>
            <c:strRef>
              <c:f>'Zambia OSeMOSYS'!$K$1</c:f>
              <c:strCache>
                <c:ptCount val="1"/>
                <c:pt idx="0">
                  <c:v>Mpata Large</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OSeMOSYS'!$K$2:$K$22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667.49390559891458</c:v>
                </c:pt>
              </c:numCache>
            </c:numRef>
          </c:val>
        </c:ser>
        <c:ser>
          <c:idx val="9"/>
          <c:order val="9"/>
          <c:tx>
            <c:strRef>
              <c:f>'Zambia OSeMOSYS'!$L$1</c:f>
              <c:strCache>
                <c:ptCount val="1"/>
                <c:pt idx="0">
                  <c:v>Batako Gorge</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OSeMOSYS'!$L$2:$L$22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961.10387685586659</c:v>
                </c:pt>
              </c:numCache>
            </c:numRef>
          </c:val>
        </c:ser>
        <c:ser>
          <c:idx val="10"/>
          <c:order val="10"/>
          <c:tx>
            <c:strRef>
              <c:f>'Zambia OSeMOSYS'!$M$1</c:f>
              <c:strCache>
                <c:ptCount val="1"/>
                <c:pt idx="0">
                  <c:v>Karfue gorge large</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OSeMOSYS'!$M$2:$M$22</c:f>
              <c:numCache>
                <c:formatCode>General</c:formatCode>
                <c:ptCount val="21"/>
                <c:pt idx="0">
                  <c:v>0</c:v>
                </c:pt>
                <c:pt idx="1">
                  <c:v>0</c:v>
                </c:pt>
                <c:pt idx="2">
                  <c:v>0</c:v>
                </c:pt>
                <c:pt idx="3">
                  <c:v>0</c:v>
                </c:pt>
                <c:pt idx="4">
                  <c:v>0</c:v>
                </c:pt>
                <c:pt idx="5">
                  <c:v>0</c:v>
                </c:pt>
                <c:pt idx="6">
                  <c:v>776.92440062153958</c:v>
                </c:pt>
                <c:pt idx="7">
                  <c:v>1553.8488012430792</c:v>
                </c:pt>
                <c:pt idx="8">
                  <c:v>2330.7732018646184</c:v>
                </c:pt>
                <c:pt idx="9">
                  <c:v>2330.7732018646184</c:v>
                </c:pt>
                <c:pt idx="10">
                  <c:v>2330.7732018646184</c:v>
                </c:pt>
                <c:pt idx="11">
                  <c:v>2330.7732018646184</c:v>
                </c:pt>
                <c:pt idx="12">
                  <c:v>2330.7732018646184</c:v>
                </c:pt>
                <c:pt idx="13">
                  <c:v>2330.7732018646184</c:v>
                </c:pt>
                <c:pt idx="14">
                  <c:v>2330.7732018646184</c:v>
                </c:pt>
                <c:pt idx="15">
                  <c:v>2330.7732018646184</c:v>
                </c:pt>
                <c:pt idx="16">
                  <c:v>2330.7732018646184</c:v>
                </c:pt>
                <c:pt idx="17">
                  <c:v>2330.7732018646184</c:v>
                </c:pt>
                <c:pt idx="18">
                  <c:v>2330.7732018646184</c:v>
                </c:pt>
                <c:pt idx="19">
                  <c:v>2330.7732018646184</c:v>
                </c:pt>
                <c:pt idx="20">
                  <c:v>2330.7732018646184</c:v>
                </c:pt>
              </c:numCache>
            </c:numRef>
          </c:val>
        </c:ser>
        <c:ser>
          <c:idx val="11"/>
          <c:order val="11"/>
          <c:tx>
            <c:strRef>
              <c:f>'Zambia OSeMOSYS'!$N$1</c:f>
              <c:strCache>
                <c:ptCount val="1"/>
                <c:pt idx="0">
                  <c:v>Khaleesi</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OSeMOSYS'!$N$2:$N$22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12"/>
          <c:order val="12"/>
          <c:tx>
            <c:strRef>
              <c:f>'Zambia OSeMOSYS'!$O$1</c:f>
              <c:strCache>
                <c:ptCount val="1"/>
                <c:pt idx="0">
                  <c:v>Kabompo</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OSeMOSYS'!$O$2:$O$22</c:f>
              <c:numCache>
                <c:formatCode>General</c:formatCode>
                <c:ptCount val="21"/>
                <c:pt idx="0">
                  <c:v>0</c:v>
                </c:pt>
                <c:pt idx="1">
                  <c:v>0</c:v>
                </c:pt>
                <c:pt idx="2">
                  <c:v>0</c:v>
                </c:pt>
                <c:pt idx="3">
                  <c:v>0</c:v>
                </c:pt>
                <c:pt idx="4">
                  <c:v>0</c:v>
                </c:pt>
                <c:pt idx="5">
                  <c:v>105.7647360846118</c:v>
                </c:pt>
                <c:pt idx="6">
                  <c:v>105.7647360846118</c:v>
                </c:pt>
                <c:pt idx="7">
                  <c:v>105.7647360846118</c:v>
                </c:pt>
                <c:pt idx="8">
                  <c:v>105.7647360846118</c:v>
                </c:pt>
                <c:pt idx="9">
                  <c:v>105.7647360846118</c:v>
                </c:pt>
                <c:pt idx="10">
                  <c:v>105.7647360846118</c:v>
                </c:pt>
                <c:pt idx="11">
                  <c:v>105.7647360846118</c:v>
                </c:pt>
                <c:pt idx="12">
                  <c:v>105.7647360846118</c:v>
                </c:pt>
                <c:pt idx="13">
                  <c:v>105.7647360846118</c:v>
                </c:pt>
                <c:pt idx="14">
                  <c:v>105.7647360846118</c:v>
                </c:pt>
                <c:pt idx="15">
                  <c:v>105.7647360846118</c:v>
                </c:pt>
                <c:pt idx="16">
                  <c:v>105.7647360846118</c:v>
                </c:pt>
                <c:pt idx="17">
                  <c:v>105.7647360846118</c:v>
                </c:pt>
                <c:pt idx="18">
                  <c:v>105.7647360846118</c:v>
                </c:pt>
                <c:pt idx="19">
                  <c:v>105.7647360846118</c:v>
                </c:pt>
                <c:pt idx="20">
                  <c:v>105.7647360846118</c:v>
                </c:pt>
              </c:numCache>
            </c:numRef>
          </c:val>
        </c:ser>
        <c:ser>
          <c:idx val="14"/>
          <c:order val="13"/>
          <c:tx>
            <c:strRef>
              <c:f>'Zambia OSeMOSYS'!$Q$1</c:f>
              <c:strCache>
                <c:ptCount val="1"/>
                <c:pt idx="0">
                  <c:v>New Hydro</c:v>
                </c:pt>
              </c:strCache>
            </c:strRef>
          </c:tx>
          <c:invertIfNegative val="0"/>
          <c:cat>
            <c:numRef>
              <c:f>'Zambia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'Zambia OSeMOSYS'!$Q$2:$Q$22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2428.336431745533</c:v>
                </c:pt>
                <c:pt idx="14">
                  <c:v>2626.4232021011389</c:v>
                </c:pt>
                <c:pt idx="15">
                  <c:v>2626.4232021011389</c:v>
                </c:pt>
                <c:pt idx="16">
                  <c:v>2626.4232021011389</c:v>
                </c:pt>
                <c:pt idx="17">
                  <c:v>2626.4232021011389</c:v>
                </c:pt>
                <c:pt idx="18">
                  <c:v>2626.4232021011389</c:v>
                </c:pt>
                <c:pt idx="19">
                  <c:v>2626.4232021011389</c:v>
                </c:pt>
                <c:pt idx="20">
                  <c:v>2626.4232021011389</c:v>
                </c:pt>
              </c:numCache>
            </c:numRef>
          </c:val>
        </c:ser>
        <c:dLbls>
          <c:showLegendKey val="0"/>
          <c:showVal val="0"/>
          <c:showCatName val="0"/>
          <c:showSerName val="0"/>
          <c:showPercent val="0"/>
          <c:showBubbleSize val="0"/>
        </c:dLbls>
        <c:gapWidth val="150"/>
        <c:overlap val="100"/>
        <c:axId val="189896640"/>
        <c:axId val="189897032"/>
      </c:barChart>
      <c:catAx>
        <c:axId val="1898966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897032"/>
        <c:crosses val="autoZero"/>
        <c:auto val="1"/>
        <c:lblAlgn val="ctr"/>
        <c:lblOffset val="100"/>
        <c:noMultiLvlLbl val="0"/>
      </c:catAx>
      <c:valAx>
        <c:axId val="189897032"/>
        <c:scaling>
          <c:orientation val="minMax"/>
        </c:scaling>
        <c:delete val="0"/>
        <c:axPos val="l"/>
        <c:majorGridlines/>
        <c:title>
          <c:tx>
            <c:rich>
              <a:bodyPr rot="-5400000" vert="horz"/>
              <a:lstStyle/>
              <a:p>
                <a:pPr>
                  <a:defRPr/>
                </a:pPr>
                <a:r>
                  <a:rPr lang="en-US"/>
                  <a:t>GWh</a:t>
                </a:r>
              </a:p>
            </c:rich>
          </c:tx>
          <c:overlay val="0"/>
        </c:title>
        <c:numFmt formatCode="General" sourceLinked="1"/>
        <c:majorTickMark val="out"/>
        <c:minorTickMark val="none"/>
        <c:tickLblPos val="nextTo"/>
        <c:crossAx val="189896640"/>
        <c:crosses val="autoZero"/>
        <c:crossBetween val="between"/>
      </c:valAx>
    </c:plotArea>
    <c:legend>
      <c:legendPos val="r"/>
      <c:legendEntry>
        <c:idx val="2"/>
        <c:delete val="1"/>
      </c:legendEntry>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dirty="0"/>
              <a:t>Latest</a:t>
            </a:r>
            <a:r>
              <a:rPr lang="sv-SE" baseline="0" dirty="0"/>
              <a:t> available </a:t>
            </a:r>
            <a:r>
              <a:rPr lang="sv-SE" baseline="0" dirty="0" smtClean="0"/>
              <a:t>Power Pool </a:t>
            </a:r>
            <a:r>
              <a:rPr lang="sv-SE" baseline="0" dirty="0"/>
              <a:t>modelling</a:t>
            </a:r>
            <a:endParaRPr lang="sv-SE" dirty="0"/>
          </a:p>
        </c:rich>
      </c:tx>
      <c:overlay val="0"/>
    </c:title>
    <c:autoTitleDeleted val="0"/>
    <c:plotArea>
      <c:layout/>
      <c:barChart>
        <c:barDir val="col"/>
        <c:grouping val="stacked"/>
        <c:varyColors val="0"/>
        <c:ser>
          <c:idx val="0"/>
          <c:order val="0"/>
          <c:tx>
            <c:strRef>
              <c:f>'Zimbabwe MESSAGE'!$B$1</c:f>
              <c:strCache>
                <c:ptCount val="1"/>
                <c:pt idx="0">
                  <c:v>Kariba South Exsisting</c:v>
                </c:pt>
              </c:strCache>
            </c:strRef>
          </c:tx>
          <c:invertIfNegative val="0"/>
          <c:cat>
            <c:strRef>
              <c:f>'Zimbabwe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'Zimbabwe MESSAGE'!$B$2:$B$22</c:f>
              <c:numCache>
                <c:formatCode>General</c:formatCode>
                <c:ptCount val="21"/>
                <c:pt idx="0">
                  <c:v>3135.5981999999999</c:v>
                </c:pt>
                <c:pt idx="1">
                  <c:v>3135.5978495999998</c:v>
                </c:pt>
                <c:pt idx="2">
                  <c:v>3135.5981999999999</c:v>
                </c:pt>
                <c:pt idx="3">
                  <c:v>3135.5981999999999</c:v>
                </c:pt>
                <c:pt idx="4">
                  <c:v>3135.5981124</c:v>
                </c:pt>
                <c:pt idx="5">
                  <c:v>3135.5981124</c:v>
                </c:pt>
                <c:pt idx="6">
                  <c:v>3135.59848908</c:v>
                </c:pt>
                <c:pt idx="7">
                  <c:v>3135.5980247999996</c:v>
                </c:pt>
                <c:pt idx="8">
                  <c:v>3135.5981124</c:v>
                </c:pt>
                <c:pt idx="9">
                  <c:v>3135.5985504</c:v>
                </c:pt>
                <c:pt idx="10">
                  <c:v>3135.5981124</c:v>
                </c:pt>
                <c:pt idx="11">
                  <c:v>3135.5981999999999</c:v>
                </c:pt>
                <c:pt idx="12">
                  <c:v>3135.5977619999999</c:v>
                </c:pt>
                <c:pt idx="13">
                  <c:v>3135.5981824800001</c:v>
                </c:pt>
                <c:pt idx="14">
                  <c:v>3135.5977795200001</c:v>
                </c:pt>
                <c:pt idx="15">
                  <c:v>3135.59817372</c:v>
                </c:pt>
                <c:pt idx="16">
                  <c:v>3135.5978495999998</c:v>
                </c:pt>
                <c:pt idx="17">
                  <c:v>3135.5985504</c:v>
                </c:pt>
                <c:pt idx="18">
                  <c:v>3135.5981824800001</c:v>
                </c:pt>
                <c:pt idx="19">
                  <c:v>3135.5983751999997</c:v>
                </c:pt>
                <c:pt idx="20">
                  <c:v>3135.5981999999999</c:v>
                </c:pt>
              </c:numCache>
            </c:numRef>
          </c:val>
        </c:ser>
        <c:ser>
          <c:idx val="1"/>
          <c:order val="1"/>
          <c:tx>
            <c:strRef>
              <c:f>'Zimbabwe MESSAGE'!$C$1</c:f>
              <c:strCache>
                <c:ptCount val="1"/>
                <c:pt idx="0">
                  <c:v>Kariba South Expansion</c:v>
                </c:pt>
              </c:strCache>
            </c:strRef>
          </c:tx>
          <c:invertIfNegative val="0"/>
          <c:cat>
            <c:strRef>
              <c:f>'Zimbabwe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'Zimbabwe MESSAGE'!$C$2:$C$22</c:f>
              <c:numCache>
                <c:formatCode>General</c:formatCode>
                <c:ptCount val="21"/>
                <c:pt idx="0">
                  <c:v>0</c:v>
                </c:pt>
                <c:pt idx="1">
                  <c:v>0</c:v>
                </c:pt>
                <c:pt idx="2">
                  <c:v>0</c:v>
                </c:pt>
                <c:pt idx="3">
                  <c:v>0</c:v>
                </c:pt>
                <c:pt idx="4">
                  <c:v>0</c:v>
                </c:pt>
                <c:pt idx="5">
                  <c:v>0</c:v>
                </c:pt>
                <c:pt idx="6">
                  <c:v>927.15842627999996</c:v>
                </c:pt>
                <c:pt idx="7">
                  <c:v>927.15833868000004</c:v>
                </c:pt>
                <c:pt idx="8">
                  <c:v>927.15838247999989</c:v>
                </c:pt>
                <c:pt idx="9">
                  <c:v>927.15840000000003</c:v>
                </c:pt>
                <c:pt idx="10">
                  <c:v>927.15843503999997</c:v>
                </c:pt>
                <c:pt idx="11">
                  <c:v>927.15833868000004</c:v>
                </c:pt>
                <c:pt idx="12">
                  <c:v>927.15842627999996</c:v>
                </c:pt>
                <c:pt idx="13">
                  <c:v>927.15842627999996</c:v>
                </c:pt>
                <c:pt idx="14">
                  <c:v>927.15842627999996</c:v>
                </c:pt>
                <c:pt idx="15">
                  <c:v>927.15840000000003</c:v>
                </c:pt>
                <c:pt idx="16">
                  <c:v>927.1583124</c:v>
                </c:pt>
                <c:pt idx="17">
                  <c:v>927.15840875999993</c:v>
                </c:pt>
                <c:pt idx="18">
                  <c:v>927.15837371999999</c:v>
                </c:pt>
                <c:pt idx="19">
                  <c:v>927.15836495999997</c:v>
                </c:pt>
                <c:pt idx="20">
                  <c:v>927.15842627999996</c:v>
                </c:pt>
              </c:numCache>
            </c:numRef>
          </c:val>
        </c:ser>
        <c:ser>
          <c:idx val="2"/>
          <c:order val="2"/>
          <c:tx>
            <c:strRef>
              <c:f>'Zimbabwe MESSAGE'!$D$1</c:f>
              <c:strCache>
                <c:ptCount val="1"/>
                <c:pt idx="0">
                  <c:v>Batoka Gorge</c:v>
                </c:pt>
              </c:strCache>
            </c:strRef>
          </c:tx>
          <c:invertIfNegative val="0"/>
          <c:cat>
            <c:strRef>
              <c:f>'Zimbabwe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'Zimbabwe MESSAGE'!$D$2:$D$22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897816"/>
        <c:axId val="189898208"/>
      </c:barChart>
      <c:catAx>
        <c:axId val="18989781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89898208"/>
        <c:crosses val="autoZero"/>
        <c:auto val="1"/>
        <c:lblAlgn val="ctr"/>
        <c:lblOffset val="100"/>
        <c:noMultiLvlLbl val="0"/>
      </c:catAx>
      <c:valAx>
        <c:axId val="189898208"/>
        <c:scaling>
          <c:orientation val="minMax"/>
        </c:scaling>
        <c:delete val="0"/>
        <c:axPos val="l"/>
        <c:majorGridlines/>
        <c:title>
          <c:tx>
            <c:rich>
              <a:bodyPr rot="-5400000" vert="horz"/>
              <a:lstStyle/>
              <a:p>
                <a:pPr>
                  <a:defRPr/>
                </a:pPr>
                <a:r>
                  <a:rPr lang="en-US"/>
                  <a:t>GWh</a:t>
                </a:r>
              </a:p>
            </c:rich>
          </c:tx>
          <c:overlay val="0"/>
        </c:title>
        <c:numFmt formatCode="General" sourceLinked="1"/>
        <c:majorTickMark val="out"/>
        <c:minorTickMark val="none"/>
        <c:tickLblPos val="nextTo"/>
        <c:crossAx val="189897816"/>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Current</a:t>
            </a:r>
            <a:r>
              <a:rPr lang="sv-SE" baseline="0"/>
              <a:t> Word Bank effort</a:t>
            </a:r>
            <a:endParaRPr lang="sv-SE"/>
          </a:p>
        </c:rich>
      </c:tx>
      <c:overlay val="0"/>
    </c:title>
    <c:autoTitleDeleted val="0"/>
    <c:plotArea>
      <c:layout/>
      <c:barChart>
        <c:barDir val="col"/>
        <c:grouping val="stacked"/>
        <c:varyColors val="0"/>
        <c:ser>
          <c:idx val="0"/>
          <c:order val="0"/>
          <c:tx>
            <c:strRef>
              <c:f>'Zimbabwe OSeMOSYS'!$B$1</c:f>
              <c:strCache>
                <c:ptCount val="1"/>
                <c:pt idx="0">
                  <c:v>Kariba South Exsisting</c:v>
                </c:pt>
              </c:strCache>
            </c:strRef>
          </c:tx>
          <c:invertIfNegative val="0"/>
          <c:cat>
            <c:numRef>
              <c:f>'Zimbabwe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'Zimbabwe OSeMOSYS'!$B$2:$B$22</c:f>
              <c:numCache>
                <c:formatCode>General</c:formatCode>
                <c:ptCount val="21"/>
                <c:pt idx="0">
                  <c:v>3135.5982025084786</c:v>
                </c:pt>
                <c:pt idx="1">
                  <c:v>3135.5982025084786</c:v>
                </c:pt>
                <c:pt idx="2">
                  <c:v>3135.5982025084786</c:v>
                </c:pt>
                <c:pt idx="3">
                  <c:v>3135.5982025084786</c:v>
                </c:pt>
                <c:pt idx="4">
                  <c:v>3135.5982025084786</c:v>
                </c:pt>
                <c:pt idx="5">
                  <c:v>3135.5982025084786</c:v>
                </c:pt>
                <c:pt idx="6">
                  <c:v>3135.5982025084786</c:v>
                </c:pt>
                <c:pt idx="7">
                  <c:v>3135.5982025084786</c:v>
                </c:pt>
                <c:pt idx="8">
                  <c:v>3135.5982025084786</c:v>
                </c:pt>
                <c:pt idx="9">
                  <c:v>3135.5982025084786</c:v>
                </c:pt>
                <c:pt idx="10">
                  <c:v>3135.5982025084786</c:v>
                </c:pt>
                <c:pt idx="11">
                  <c:v>3135.5982025084786</c:v>
                </c:pt>
                <c:pt idx="12">
                  <c:v>3135.5982025084786</c:v>
                </c:pt>
                <c:pt idx="13">
                  <c:v>3135.5982025084786</c:v>
                </c:pt>
                <c:pt idx="14">
                  <c:v>3135.5982025084786</c:v>
                </c:pt>
                <c:pt idx="15">
                  <c:v>3135.5982025084786</c:v>
                </c:pt>
                <c:pt idx="16">
                  <c:v>3135.5982025084786</c:v>
                </c:pt>
                <c:pt idx="17">
                  <c:v>3135.5982025084786</c:v>
                </c:pt>
                <c:pt idx="18">
                  <c:v>3135.5982025084786</c:v>
                </c:pt>
                <c:pt idx="19">
                  <c:v>3135.5982025084786</c:v>
                </c:pt>
                <c:pt idx="20">
                  <c:v>3135.5982025084786</c:v>
                </c:pt>
              </c:numCache>
            </c:numRef>
          </c:val>
        </c:ser>
        <c:ser>
          <c:idx val="1"/>
          <c:order val="1"/>
          <c:tx>
            <c:strRef>
              <c:f>'Zimbabwe OSeMOSYS'!$C$1</c:f>
              <c:strCache>
                <c:ptCount val="1"/>
                <c:pt idx="0">
                  <c:v>Kariba South Expansion</c:v>
                </c:pt>
              </c:strCache>
            </c:strRef>
          </c:tx>
          <c:invertIfNegative val="0"/>
          <c:cat>
            <c:numRef>
              <c:f>'Zimbabwe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'Zimbabwe OSeMOSYS'!$C$2:$C$22</c:f>
              <c:numCache>
                <c:formatCode>General</c:formatCode>
                <c:ptCount val="21"/>
                <c:pt idx="0">
                  <c:v>0</c:v>
                </c:pt>
                <c:pt idx="1">
                  <c:v>0</c:v>
                </c:pt>
                <c:pt idx="2">
                  <c:v>0</c:v>
                </c:pt>
                <c:pt idx="3">
                  <c:v>0</c:v>
                </c:pt>
                <c:pt idx="4">
                  <c:v>0</c:v>
                </c:pt>
                <c:pt idx="5">
                  <c:v>0</c:v>
                </c:pt>
                <c:pt idx="6">
                  <c:v>927.15840074172684</c:v>
                </c:pt>
                <c:pt idx="7">
                  <c:v>927.15840074172684</c:v>
                </c:pt>
                <c:pt idx="8">
                  <c:v>927.15840074172684</c:v>
                </c:pt>
                <c:pt idx="9">
                  <c:v>927.15840074172684</c:v>
                </c:pt>
                <c:pt idx="10">
                  <c:v>927.15840074172684</c:v>
                </c:pt>
                <c:pt idx="11">
                  <c:v>927.15840074172399</c:v>
                </c:pt>
                <c:pt idx="12">
                  <c:v>927.15840074172684</c:v>
                </c:pt>
                <c:pt idx="13">
                  <c:v>927.15840074172684</c:v>
                </c:pt>
                <c:pt idx="14">
                  <c:v>927.15840074172684</c:v>
                </c:pt>
                <c:pt idx="15">
                  <c:v>927.15840074172684</c:v>
                </c:pt>
                <c:pt idx="16">
                  <c:v>927.15840074172684</c:v>
                </c:pt>
                <c:pt idx="17">
                  <c:v>927.15840074172684</c:v>
                </c:pt>
                <c:pt idx="18">
                  <c:v>927.15840074172684</c:v>
                </c:pt>
                <c:pt idx="19">
                  <c:v>927.15840074172684</c:v>
                </c:pt>
                <c:pt idx="20">
                  <c:v>927.15840074172684</c:v>
                </c:pt>
              </c:numCache>
            </c:numRef>
          </c:val>
        </c:ser>
        <c:ser>
          <c:idx val="2"/>
          <c:order val="2"/>
          <c:tx>
            <c:strRef>
              <c:f>'Zimbabwe OSeMOSYS'!$D$1</c:f>
              <c:strCache>
                <c:ptCount val="1"/>
                <c:pt idx="0">
                  <c:v>Batoka gorge large</c:v>
                </c:pt>
              </c:strCache>
            </c:strRef>
          </c:tx>
          <c:invertIfNegative val="0"/>
          <c:cat>
            <c:numRef>
              <c:f>'Zimbabwe OSeMOSYS'!$A$2:$A$22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'Zimbabwe OSeMOSYS'!$D$2:$D$22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898992"/>
        <c:axId val="189899384"/>
      </c:barChart>
      <c:catAx>
        <c:axId val="18989899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899384"/>
        <c:crosses val="autoZero"/>
        <c:auto val="1"/>
        <c:lblAlgn val="ctr"/>
        <c:lblOffset val="100"/>
        <c:noMultiLvlLbl val="0"/>
      </c:catAx>
      <c:valAx>
        <c:axId val="189899384"/>
        <c:scaling>
          <c:orientation val="minMax"/>
        </c:scaling>
        <c:delete val="0"/>
        <c:axPos val="l"/>
        <c:majorGridlines/>
        <c:title>
          <c:tx>
            <c:rich>
              <a:bodyPr rot="-5400000" vert="horz"/>
              <a:lstStyle/>
              <a:p>
                <a:pPr>
                  <a:defRPr/>
                </a:pPr>
                <a:r>
                  <a:rPr lang="en-US"/>
                  <a:t>GWh</a:t>
                </a:r>
              </a:p>
            </c:rich>
          </c:tx>
          <c:overlay val="0"/>
        </c:title>
        <c:numFmt formatCode="General" sourceLinked="1"/>
        <c:majorTickMark val="out"/>
        <c:minorTickMark val="none"/>
        <c:tickLblPos val="nextTo"/>
        <c:crossAx val="189898992"/>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Latest available </a:t>
            </a:r>
            <a:r>
              <a:rPr lang="en-GB" dirty="0" smtClean="0"/>
              <a:t>Power Pool</a:t>
            </a:r>
            <a:r>
              <a:rPr lang="en-GB" baseline="0" dirty="0" smtClean="0"/>
              <a:t> </a:t>
            </a:r>
            <a:r>
              <a:rPr lang="en-GB" baseline="0" dirty="0"/>
              <a:t>modelling</a:t>
            </a:r>
            <a:endParaRPr lang="en-GB" dirty="0"/>
          </a:p>
        </c:rich>
      </c:tx>
      <c:overlay val="0"/>
    </c:title>
    <c:autoTitleDeleted val="0"/>
    <c:plotArea>
      <c:layout/>
      <c:areaChart>
        <c:grouping val="percentStacked"/>
        <c:varyColors val="0"/>
        <c:ser>
          <c:idx val="0"/>
          <c:order val="0"/>
          <c:tx>
            <c:strRef>
              <c:f>SA!$B$71</c:f>
              <c:strCache>
                <c:ptCount val="1"/>
                <c:pt idx="0">
                  <c:v>Fossil fuel</c:v>
                </c:pt>
              </c:strCache>
            </c:strRef>
          </c:tx>
          <c:spPr>
            <a:solidFill>
              <a:schemeClr val="tx1">
                <a:lumMod val="65000"/>
                <a:lumOff val="35000"/>
              </a:schemeClr>
            </a:solidFill>
          </c:spPr>
          <c:cat>
            <c:numRef>
              <c:f>SA!$A$72:$A$92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SA!$B$72:$B$92</c:f>
              <c:numCache>
                <c:formatCode>General</c:formatCode>
                <c:ptCount val="21"/>
                <c:pt idx="0">
                  <c:v>259757.32914143999</c:v>
                </c:pt>
                <c:pt idx="1">
                  <c:v>266741.28910847998</c:v>
                </c:pt>
                <c:pt idx="2">
                  <c:v>271270.71322896</c:v>
                </c:pt>
                <c:pt idx="3">
                  <c:v>279363.94820291997</c:v>
                </c:pt>
                <c:pt idx="4">
                  <c:v>283369.82191811997</c:v>
                </c:pt>
                <c:pt idx="5">
                  <c:v>285783.52602059999</c:v>
                </c:pt>
                <c:pt idx="6">
                  <c:v>301563.54884904</c:v>
                </c:pt>
                <c:pt idx="7">
                  <c:v>305482.33396427997</c:v>
                </c:pt>
                <c:pt idx="8">
                  <c:v>306762.37923191994</c:v>
                </c:pt>
                <c:pt idx="9">
                  <c:v>309322.42386480002</c:v>
                </c:pt>
                <c:pt idx="10">
                  <c:v>310602.43727231992</c:v>
                </c:pt>
                <c:pt idx="11">
                  <c:v>310602.42824952002</c:v>
                </c:pt>
                <c:pt idx="12">
                  <c:v>310602.39568860002</c:v>
                </c:pt>
                <c:pt idx="13">
                  <c:v>300865.42225211998</c:v>
                </c:pt>
                <c:pt idx="14">
                  <c:v>294942.78080339998</c:v>
                </c:pt>
                <c:pt idx="15">
                  <c:v>283705.17271992</c:v>
                </c:pt>
                <c:pt idx="16">
                  <c:v>283642.55310383998</c:v>
                </c:pt>
                <c:pt idx="17">
                  <c:v>283631.01806723996</c:v>
                </c:pt>
                <c:pt idx="18">
                  <c:v>283640.89352184004</c:v>
                </c:pt>
                <c:pt idx="19">
                  <c:v>283640.89139315998</c:v>
                </c:pt>
                <c:pt idx="20">
                  <c:v>283469.97171312</c:v>
                </c:pt>
              </c:numCache>
            </c:numRef>
          </c:val>
        </c:ser>
        <c:ser>
          <c:idx val="1"/>
          <c:order val="1"/>
          <c:tx>
            <c:strRef>
              <c:f>SA!$C$71</c:f>
              <c:strCache>
                <c:ptCount val="1"/>
                <c:pt idx="0">
                  <c:v>Hydro</c:v>
                </c:pt>
              </c:strCache>
            </c:strRef>
          </c:tx>
          <c:spPr>
            <a:solidFill>
              <a:schemeClr val="accent1"/>
            </a:solidFill>
          </c:spPr>
          <c:cat>
            <c:numRef>
              <c:f>SA!$A$72:$A$92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SA!$C$72:$C$92</c:f>
              <c:numCache>
                <c:formatCode>General</c:formatCode>
                <c:ptCount val="21"/>
                <c:pt idx="0">
                  <c:v>879.63542627999993</c:v>
                </c:pt>
                <c:pt idx="1">
                  <c:v>879.63541752000003</c:v>
                </c:pt>
                <c:pt idx="2">
                  <c:v>879.63534743999992</c:v>
                </c:pt>
                <c:pt idx="3">
                  <c:v>879.63535620000005</c:v>
                </c:pt>
                <c:pt idx="4">
                  <c:v>879.63541752000003</c:v>
                </c:pt>
                <c:pt idx="5">
                  <c:v>879.63535620000005</c:v>
                </c:pt>
                <c:pt idx="6">
                  <c:v>879.63541752000003</c:v>
                </c:pt>
                <c:pt idx="7">
                  <c:v>879.63532992</c:v>
                </c:pt>
                <c:pt idx="8">
                  <c:v>1182.0824154000002</c:v>
                </c:pt>
                <c:pt idx="9">
                  <c:v>3562.7535828</c:v>
                </c:pt>
                <c:pt idx="10">
                  <c:v>879.63541752000003</c:v>
                </c:pt>
                <c:pt idx="11">
                  <c:v>879.63541752000003</c:v>
                </c:pt>
                <c:pt idx="12">
                  <c:v>879.63534743999992</c:v>
                </c:pt>
                <c:pt idx="13">
                  <c:v>879.63532992</c:v>
                </c:pt>
                <c:pt idx="14">
                  <c:v>1216.98540024</c:v>
                </c:pt>
                <c:pt idx="15">
                  <c:v>1060.7202979199999</c:v>
                </c:pt>
                <c:pt idx="16">
                  <c:v>879.63532992</c:v>
                </c:pt>
                <c:pt idx="17">
                  <c:v>879.63541752000003</c:v>
                </c:pt>
                <c:pt idx="18">
                  <c:v>915.11491547999992</c:v>
                </c:pt>
                <c:pt idx="19">
                  <c:v>960.62131091999993</c:v>
                </c:pt>
                <c:pt idx="20">
                  <c:v>1216.98540024</c:v>
                </c:pt>
              </c:numCache>
            </c:numRef>
          </c:val>
        </c:ser>
        <c:ser>
          <c:idx val="2"/>
          <c:order val="2"/>
          <c:tx>
            <c:strRef>
              <c:f>SA!$D$71</c:f>
              <c:strCache>
                <c:ptCount val="1"/>
                <c:pt idx="0">
                  <c:v>Renewables</c:v>
                </c:pt>
              </c:strCache>
            </c:strRef>
          </c:tx>
          <c:cat>
            <c:numRef>
              <c:f>SA!$A$72:$A$92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SA!$D$72:$D$92</c:f>
              <c:numCache>
                <c:formatCode>General</c:formatCode>
                <c:ptCount val="21"/>
                <c:pt idx="0">
                  <c:v>0</c:v>
                </c:pt>
                <c:pt idx="1">
                  <c:v>0</c:v>
                </c:pt>
                <c:pt idx="2">
                  <c:v>0</c:v>
                </c:pt>
                <c:pt idx="3">
                  <c:v>2330.1009663599998</c:v>
                </c:pt>
                <c:pt idx="4">
                  <c:v>4813.4698974000003</c:v>
                </c:pt>
                <c:pt idx="5">
                  <c:v>7995.3242787600002</c:v>
                </c:pt>
                <c:pt idx="6">
                  <c:v>9161.8818191999999</c:v>
                </c:pt>
                <c:pt idx="7">
                  <c:v>9723.2886082799996</c:v>
                </c:pt>
                <c:pt idx="8">
                  <c:v>9723.2885732399991</c:v>
                </c:pt>
                <c:pt idx="9">
                  <c:v>9723.2885732399991</c:v>
                </c:pt>
                <c:pt idx="10">
                  <c:v>9723.2886082799996</c:v>
                </c:pt>
                <c:pt idx="11">
                  <c:v>9723.2885732399991</c:v>
                </c:pt>
                <c:pt idx="12">
                  <c:v>9723.2885732399991</c:v>
                </c:pt>
                <c:pt idx="13">
                  <c:v>9723.2885732399991</c:v>
                </c:pt>
                <c:pt idx="14">
                  <c:v>9723.2885732399991</c:v>
                </c:pt>
                <c:pt idx="15">
                  <c:v>13665.285848879999</c:v>
                </c:pt>
                <c:pt idx="16">
                  <c:v>17607.282082080001</c:v>
                </c:pt>
                <c:pt idx="17">
                  <c:v>21549.27927888</c:v>
                </c:pt>
                <c:pt idx="18">
                  <c:v>25491.27577488</c:v>
                </c:pt>
                <c:pt idx="19">
                  <c:v>29433.272270879999</c:v>
                </c:pt>
                <c:pt idx="20">
                  <c:v>31144.097818080001</c:v>
                </c:pt>
              </c:numCache>
            </c:numRef>
          </c:val>
        </c:ser>
        <c:ser>
          <c:idx val="3"/>
          <c:order val="3"/>
          <c:tx>
            <c:strRef>
              <c:f>SA!$E$71</c:f>
              <c:strCache>
                <c:ptCount val="1"/>
                <c:pt idx="0">
                  <c:v>Nuclear</c:v>
                </c:pt>
              </c:strCache>
            </c:strRef>
          </c:tx>
          <c:spPr>
            <a:solidFill>
              <a:schemeClr val="accent6"/>
            </a:solidFill>
          </c:spPr>
          <c:cat>
            <c:numRef>
              <c:f>SA!$A$72:$A$92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SA!$E$72:$E$92</c:f>
              <c:numCache>
                <c:formatCode>_-* #,##0.00\ _k_r_-;\-* #,##0.00\ _k_r_-;_-* "-"??\ _k_r_-;_-@_-</c:formatCode>
                <c:ptCount val="21"/>
                <c:pt idx="0">
                  <c:v>12783.81854016</c:v>
                </c:pt>
                <c:pt idx="1">
                  <c:v>12783.81842628</c:v>
                </c:pt>
                <c:pt idx="2">
                  <c:v>12783.818207279999</c:v>
                </c:pt>
                <c:pt idx="3">
                  <c:v>12783.81842628</c:v>
                </c:pt>
                <c:pt idx="4">
                  <c:v>12783.81842628</c:v>
                </c:pt>
                <c:pt idx="5">
                  <c:v>12783.81842628</c:v>
                </c:pt>
                <c:pt idx="6">
                  <c:v>12783.818312399999</c:v>
                </c:pt>
                <c:pt idx="7">
                  <c:v>12783.81842628</c:v>
                </c:pt>
                <c:pt idx="8">
                  <c:v>12783.81814596</c:v>
                </c:pt>
                <c:pt idx="9">
                  <c:v>12783.81842628</c:v>
                </c:pt>
                <c:pt idx="10">
                  <c:v>12783.81842628</c:v>
                </c:pt>
                <c:pt idx="11">
                  <c:v>12783.81851388</c:v>
                </c:pt>
                <c:pt idx="12">
                  <c:v>12783.81814596</c:v>
                </c:pt>
                <c:pt idx="13">
                  <c:v>12783.81842628</c:v>
                </c:pt>
                <c:pt idx="14">
                  <c:v>12783.81814596</c:v>
                </c:pt>
                <c:pt idx="15">
                  <c:v>12783.81842628</c:v>
                </c:pt>
                <c:pt idx="16">
                  <c:v>12783.81814596</c:v>
                </c:pt>
                <c:pt idx="17">
                  <c:v>12783.81814596</c:v>
                </c:pt>
                <c:pt idx="18">
                  <c:v>16272.57393264</c:v>
                </c:pt>
                <c:pt idx="19">
                  <c:v>24017.709159959999</c:v>
                </c:pt>
                <c:pt idx="20">
                  <c:v>31332.033228719996</c:v>
                </c:pt>
              </c:numCache>
            </c:numRef>
          </c:val>
        </c:ser>
        <c:dLbls>
          <c:showLegendKey val="0"/>
          <c:showVal val="0"/>
          <c:showCatName val="0"/>
          <c:showSerName val="0"/>
          <c:showPercent val="0"/>
          <c:showBubbleSize val="0"/>
        </c:dLbls>
        <c:axId val="189900168"/>
        <c:axId val="189900560"/>
      </c:areaChart>
      <c:catAx>
        <c:axId val="1899001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900560"/>
        <c:crosses val="autoZero"/>
        <c:auto val="1"/>
        <c:lblAlgn val="ctr"/>
        <c:lblOffset val="100"/>
        <c:noMultiLvlLbl val="0"/>
      </c:catAx>
      <c:valAx>
        <c:axId val="189900560"/>
        <c:scaling>
          <c:orientation val="minMax"/>
        </c:scaling>
        <c:delete val="0"/>
        <c:axPos val="l"/>
        <c:majorGridlines/>
        <c:title>
          <c:tx>
            <c:rich>
              <a:bodyPr rot="-5400000" vert="horz"/>
              <a:lstStyle/>
              <a:p>
                <a:pPr>
                  <a:defRPr/>
                </a:pPr>
                <a:r>
                  <a:rPr lang="en-GB"/>
                  <a:t>Generation</a:t>
                </a:r>
                <a:r>
                  <a:rPr lang="en-GB" baseline="0"/>
                  <a:t> Mix %</a:t>
                </a:r>
                <a:endParaRPr lang="en-GB"/>
              </a:p>
            </c:rich>
          </c:tx>
          <c:overlay val="0"/>
        </c:title>
        <c:numFmt formatCode="0%" sourceLinked="1"/>
        <c:majorTickMark val="out"/>
        <c:minorTickMark val="none"/>
        <c:tickLblPos val="nextTo"/>
        <c:crossAx val="189900168"/>
        <c:crosses val="autoZero"/>
        <c:crossBetween val="midCat"/>
      </c:valAx>
    </c:plotArea>
    <c:legend>
      <c:legendPos val="r"/>
      <c:overlay val="0"/>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Current World Bank effort</a:t>
            </a:r>
          </a:p>
        </c:rich>
      </c:tx>
      <c:overlay val="0"/>
    </c:title>
    <c:autoTitleDeleted val="0"/>
    <c:plotArea>
      <c:layout/>
      <c:areaChart>
        <c:grouping val="percentStacked"/>
        <c:varyColors val="0"/>
        <c:ser>
          <c:idx val="0"/>
          <c:order val="0"/>
          <c:tx>
            <c:strRef>
              <c:f>[1]Sheet1!$D$99</c:f>
              <c:strCache>
                <c:ptCount val="1"/>
                <c:pt idx="0">
                  <c:v>Fossil fuel</c:v>
                </c:pt>
              </c:strCache>
            </c:strRef>
          </c:tx>
          <c:spPr>
            <a:solidFill>
              <a:schemeClr val="tx1">
                <a:lumMod val="65000"/>
                <a:lumOff val="35000"/>
              </a:schemeClr>
            </a:solidFill>
          </c:spPr>
          <c:cat>
            <c:numRef>
              <c:f>[1]Sheet1!$E$98:$Y$98</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[1]Sheet1!$E$99:$Y$99</c:f>
              <c:numCache>
                <c:formatCode>General</c:formatCode>
                <c:ptCount val="21"/>
                <c:pt idx="0">
                  <c:v>251909.9734788877</c:v>
                </c:pt>
                <c:pt idx="1">
                  <c:v>257323.65585943894</c:v>
                </c:pt>
                <c:pt idx="2">
                  <c:v>261728.67572174824</c:v>
                </c:pt>
                <c:pt idx="3">
                  <c:v>269741.41463985539</c:v>
                </c:pt>
                <c:pt idx="4">
                  <c:v>271396.00145153736</c:v>
                </c:pt>
                <c:pt idx="5">
                  <c:v>273760.38694536051</c:v>
                </c:pt>
                <c:pt idx="6">
                  <c:v>283189.8146878102</c:v>
                </c:pt>
                <c:pt idx="7">
                  <c:v>292675.46293560154</c:v>
                </c:pt>
                <c:pt idx="8">
                  <c:v>298539.46109225659</c:v>
                </c:pt>
                <c:pt idx="9">
                  <c:v>308981.21724711556</c:v>
                </c:pt>
                <c:pt idx="10">
                  <c:v>318856.04702283483</c:v>
                </c:pt>
                <c:pt idx="11">
                  <c:v>327663.05382537213</c:v>
                </c:pt>
                <c:pt idx="12">
                  <c:v>329075.97026326077</c:v>
                </c:pt>
                <c:pt idx="13">
                  <c:v>329075.97026326077</c:v>
                </c:pt>
                <c:pt idx="14">
                  <c:v>329075.97026326077</c:v>
                </c:pt>
                <c:pt idx="15">
                  <c:v>314928.5702519429</c:v>
                </c:pt>
                <c:pt idx="16">
                  <c:v>314928.5702519429</c:v>
                </c:pt>
                <c:pt idx="17">
                  <c:v>314928.5702519429</c:v>
                </c:pt>
                <c:pt idx="18">
                  <c:v>314928.5702519429</c:v>
                </c:pt>
                <c:pt idx="19">
                  <c:v>314928.5702519429</c:v>
                </c:pt>
                <c:pt idx="20">
                  <c:v>297951.69023836136</c:v>
                </c:pt>
              </c:numCache>
            </c:numRef>
          </c:val>
        </c:ser>
        <c:ser>
          <c:idx val="1"/>
          <c:order val="1"/>
          <c:tx>
            <c:strRef>
              <c:f>[1]Sheet1!$D$100</c:f>
              <c:strCache>
                <c:ptCount val="1"/>
                <c:pt idx="0">
                  <c:v>Hydro</c:v>
                </c:pt>
              </c:strCache>
            </c:strRef>
          </c:tx>
          <c:spPr>
            <a:solidFill>
              <a:schemeClr val="accent1"/>
            </a:solidFill>
          </c:spPr>
          <c:cat>
            <c:numRef>
              <c:f>[1]Sheet1!$E$98:$Y$98</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[1]Sheet1!$E$100:$Y$100</c:f>
              <c:numCache>
                <c:formatCode>General</c:formatCode>
                <c:ptCount val="21"/>
                <c:pt idx="0">
                  <c:v>793.65600063492479</c:v>
                </c:pt>
                <c:pt idx="1">
                  <c:v>793.65600063492479</c:v>
                </c:pt>
                <c:pt idx="2">
                  <c:v>793.65600063492479</c:v>
                </c:pt>
                <c:pt idx="3">
                  <c:v>793.65600063492479</c:v>
                </c:pt>
                <c:pt idx="4">
                  <c:v>793.65600063492752</c:v>
                </c:pt>
                <c:pt idx="5">
                  <c:v>793.65600063492479</c:v>
                </c:pt>
                <c:pt idx="6">
                  <c:v>793.65600063492479</c:v>
                </c:pt>
                <c:pt idx="7">
                  <c:v>793.65600063492479</c:v>
                </c:pt>
                <c:pt idx="8">
                  <c:v>793.65600063492479</c:v>
                </c:pt>
                <c:pt idx="9">
                  <c:v>793.65600063493036</c:v>
                </c:pt>
                <c:pt idx="10">
                  <c:v>793.65600063492207</c:v>
                </c:pt>
                <c:pt idx="11">
                  <c:v>793.65600063492207</c:v>
                </c:pt>
                <c:pt idx="12">
                  <c:v>793.65600063492479</c:v>
                </c:pt>
                <c:pt idx="13">
                  <c:v>793.65600063492479</c:v>
                </c:pt>
                <c:pt idx="14">
                  <c:v>793.65600063492479</c:v>
                </c:pt>
                <c:pt idx="15">
                  <c:v>793.65600063492479</c:v>
                </c:pt>
                <c:pt idx="16">
                  <c:v>317.46240025396992</c:v>
                </c:pt>
                <c:pt idx="17">
                  <c:v>317.46240025396992</c:v>
                </c:pt>
                <c:pt idx="18">
                  <c:v>317.46240025396992</c:v>
                </c:pt>
                <c:pt idx="19">
                  <c:v>317.46240025396992</c:v>
                </c:pt>
                <c:pt idx="20">
                  <c:v>317.46240025396992</c:v>
                </c:pt>
              </c:numCache>
            </c:numRef>
          </c:val>
        </c:ser>
        <c:ser>
          <c:idx val="2"/>
          <c:order val="2"/>
          <c:tx>
            <c:strRef>
              <c:f>[1]Sheet1!$D$101</c:f>
              <c:strCache>
                <c:ptCount val="1"/>
                <c:pt idx="0">
                  <c:v>Renewables</c:v>
                </c:pt>
              </c:strCache>
            </c:strRef>
          </c:tx>
          <c:cat>
            <c:numRef>
              <c:f>[1]Sheet1!$E$98:$Y$98</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[1]Sheet1!$E$101:$Y$101</c:f>
              <c:numCache>
                <c:formatCode>General</c:formatCode>
                <c:ptCount val="21"/>
                <c:pt idx="0">
                  <c:v>0</c:v>
                </c:pt>
                <c:pt idx="1">
                  <c:v>1059.0840008472674</c:v>
                </c:pt>
                <c:pt idx="2">
                  <c:v>1059.0840008472674</c:v>
                </c:pt>
                <c:pt idx="3">
                  <c:v>3382.7956555338615</c:v>
                </c:pt>
                <c:pt idx="4">
                  <c:v>5585.2391409156389</c:v>
                </c:pt>
                <c:pt idx="5">
                  <c:v>8215.331060450113</c:v>
                </c:pt>
                <c:pt idx="6">
                  <c:v>9094.26913043286</c:v>
                </c:pt>
                <c:pt idx="7">
                  <c:v>9094.26913043286</c:v>
                </c:pt>
                <c:pt idx="8">
                  <c:v>9094.26913043286</c:v>
                </c:pt>
                <c:pt idx="9">
                  <c:v>9501.6091307587303</c:v>
                </c:pt>
                <c:pt idx="10">
                  <c:v>9501.6091307587303</c:v>
                </c:pt>
                <c:pt idx="11">
                  <c:v>9501.6091307587303</c:v>
                </c:pt>
                <c:pt idx="12">
                  <c:v>9501.6091307587303</c:v>
                </c:pt>
                <c:pt idx="13">
                  <c:v>9501.6091307587049</c:v>
                </c:pt>
                <c:pt idx="14">
                  <c:v>9501.6091307587303</c:v>
                </c:pt>
                <c:pt idx="15">
                  <c:v>9501.6091307587303</c:v>
                </c:pt>
                <c:pt idx="16">
                  <c:v>9501.6091307587303</c:v>
                </c:pt>
                <c:pt idx="17">
                  <c:v>9501.6091307586757</c:v>
                </c:pt>
                <c:pt idx="18">
                  <c:v>9501.6091307587303</c:v>
                </c:pt>
                <c:pt idx="19">
                  <c:v>9501.6091307587303</c:v>
                </c:pt>
                <c:pt idx="20">
                  <c:v>9501.6091307587303</c:v>
                </c:pt>
              </c:numCache>
            </c:numRef>
          </c:val>
        </c:ser>
        <c:ser>
          <c:idx val="3"/>
          <c:order val="3"/>
          <c:tx>
            <c:strRef>
              <c:f>[1]Sheet1!$D$102</c:f>
              <c:strCache>
                <c:ptCount val="1"/>
                <c:pt idx="0">
                  <c:v>Nuclear</c:v>
                </c:pt>
              </c:strCache>
            </c:strRef>
          </c:tx>
          <c:spPr>
            <a:solidFill>
              <a:schemeClr val="accent6"/>
            </a:solidFill>
          </c:spPr>
          <c:cat>
            <c:numRef>
              <c:f>[1]Sheet1!$E$98:$Y$98</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[1]Sheet1!$E$102:$Y$102</c:f>
              <c:numCache>
                <c:formatCode>General</c:formatCode>
                <c:ptCount val="21"/>
                <c:pt idx="0">
                  <c:v>13402.80001072224</c:v>
                </c:pt>
                <c:pt idx="1">
                  <c:v>13402.80001072224</c:v>
                </c:pt>
                <c:pt idx="2">
                  <c:v>13402.80001072224</c:v>
                </c:pt>
                <c:pt idx="3">
                  <c:v>13402.80001072224</c:v>
                </c:pt>
                <c:pt idx="4">
                  <c:v>13402.80001072224</c:v>
                </c:pt>
                <c:pt idx="5">
                  <c:v>13402.80001072224</c:v>
                </c:pt>
                <c:pt idx="6">
                  <c:v>13402.80001072224</c:v>
                </c:pt>
                <c:pt idx="7">
                  <c:v>13402.80001072224</c:v>
                </c:pt>
                <c:pt idx="8">
                  <c:v>13402.80001072224</c:v>
                </c:pt>
                <c:pt idx="9">
                  <c:v>13402.80001072224</c:v>
                </c:pt>
                <c:pt idx="10">
                  <c:v>13402.80001072224</c:v>
                </c:pt>
                <c:pt idx="11">
                  <c:v>13402.80001072224</c:v>
                </c:pt>
                <c:pt idx="12">
                  <c:v>13402.80001072224</c:v>
                </c:pt>
                <c:pt idx="13">
                  <c:v>13402.80001072224</c:v>
                </c:pt>
                <c:pt idx="14">
                  <c:v>18056.527792223002</c:v>
                </c:pt>
                <c:pt idx="15">
                  <c:v>25316.400020253121</c:v>
                </c:pt>
                <c:pt idx="16">
                  <c:v>37230.000029784002</c:v>
                </c:pt>
                <c:pt idx="17">
                  <c:v>49143.600039314879</c:v>
                </c:pt>
                <c:pt idx="18">
                  <c:v>61057.200048845756</c:v>
                </c:pt>
                <c:pt idx="19">
                  <c:v>72970.800058376641</c:v>
                </c:pt>
                <c:pt idx="20">
                  <c:v>84884.400067907525</c:v>
                </c:pt>
              </c:numCache>
            </c:numRef>
          </c:val>
        </c:ser>
        <c:dLbls>
          <c:showLegendKey val="0"/>
          <c:showVal val="0"/>
          <c:showCatName val="0"/>
          <c:showSerName val="0"/>
          <c:showPercent val="0"/>
          <c:showBubbleSize val="0"/>
        </c:dLbls>
        <c:axId val="189901344"/>
        <c:axId val="189901736"/>
      </c:areaChart>
      <c:catAx>
        <c:axId val="18990134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901736"/>
        <c:crosses val="autoZero"/>
        <c:auto val="1"/>
        <c:lblAlgn val="ctr"/>
        <c:lblOffset val="100"/>
        <c:noMultiLvlLbl val="0"/>
      </c:catAx>
      <c:valAx>
        <c:axId val="189901736"/>
        <c:scaling>
          <c:orientation val="minMax"/>
        </c:scaling>
        <c:delete val="0"/>
        <c:axPos val="l"/>
        <c:majorGridlines/>
        <c:title>
          <c:tx>
            <c:rich>
              <a:bodyPr rot="-5400000" vert="horz"/>
              <a:lstStyle/>
              <a:p>
                <a:pPr>
                  <a:defRPr/>
                </a:pPr>
                <a:r>
                  <a:rPr lang="en-GB"/>
                  <a:t>Generation Mix</a:t>
                </a:r>
                <a:r>
                  <a:rPr lang="en-GB" baseline="0"/>
                  <a:t> %</a:t>
                </a:r>
                <a:endParaRPr lang="en-GB"/>
              </a:p>
            </c:rich>
          </c:tx>
          <c:overlay val="0"/>
        </c:title>
        <c:numFmt formatCode="0%" sourceLinked="1"/>
        <c:majorTickMark val="out"/>
        <c:minorTickMark val="none"/>
        <c:tickLblPos val="nextTo"/>
        <c:crossAx val="189901344"/>
        <c:crosses val="autoZero"/>
        <c:crossBetween val="midCat"/>
      </c:valAx>
    </c:plotArea>
    <c:legend>
      <c:legendPos val="r"/>
      <c:overlay val="0"/>
    </c:legend>
    <c:plotVisOnly val="1"/>
    <c:dispBlanksAs val="zero"/>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Dry</a:t>
            </a:r>
            <a:r>
              <a:rPr lang="en-US" sz="1200" baseline="0"/>
              <a:t> CC</a:t>
            </a:r>
            <a:endParaRPr lang="en-US" sz="1200"/>
          </a:p>
        </c:rich>
      </c:tx>
      <c:overlay val="0"/>
      <c:spPr>
        <a:noFill/>
        <a:ln>
          <a:noFill/>
        </a:ln>
        <a:effectLst/>
      </c:spPr>
    </c:title>
    <c:autoTitleDeleted val="0"/>
    <c:plotArea>
      <c:layout/>
      <c:barChart>
        <c:barDir val="col"/>
        <c:grouping val="percentStacked"/>
        <c:varyColors val="0"/>
        <c:ser>
          <c:idx val="1"/>
          <c:order val="0"/>
          <c:tx>
            <c:strRef>
              <c:f>'DRYCC GENERATION'!$B$55</c:f>
              <c:strCache>
                <c:ptCount val="1"/>
                <c:pt idx="0">
                  <c:v>Hydro</c:v>
                </c:pt>
              </c:strCache>
            </c:strRef>
          </c:tx>
          <c:spPr>
            <a:solidFill>
              <a:schemeClr val="accent1"/>
            </a:solid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GENERATION'!$C$55:$W$55</c:f>
              <c:numCache>
                <c:formatCode>General</c:formatCode>
                <c:ptCount val="21"/>
                <c:pt idx="7">
                  <c:v>737.90474952</c:v>
                </c:pt>
                <c:pt idx="8">
                  <c:v>606.66058991999989</c:v>
                </c:pt>
                <c:pt idx="9">
                  <c:v>426.13630572</c:v>
                </c:pt>
                <c:pt idx="10">
                  <c:v>1703.7267059999999</c:v>
                </c:pt>
                <c:pt idx="11">
                  <c:v>1342.3762855199998</c:v>
                </c:pt>
                <c:pt idx="12">
                  <c:v>2223.18653292</c:v>
                </c:pt>
                <c:pt idx="13">
                  <c:v>4730.2216639200005</c:v>
                </c:pt>
                <c:pt idx="14">
                  <c:v>2585.4715490399999</c:v>
                </c:pt>
                <c:pt idx="15">
                  <c:v>1840.27006992</c:v>
                </c:pt>
                <c:pt idx="16">
                  <c:v>1788.1471939200001</c:v>
                </c:pt>
                <c:pt idx="17">
                  <c:v>2962.9137829199999</c:v>
                </c:pt>
                <c:pt idx="18">
                  <c:v>2186.44512192</c:v>
                </c:pt>
                <c:pt idx="19">
                  <c:v>1932.0336979199999</c:v>
                </c:pt>
                <c:pt idx="20">
                  <c:v>1664.07672972</c:v>
                </c:pt>
              </c:numCache>
            </c:numRef>
          </c:val>
        </c:ser>
        <c:ser>
          <c:idx val="2"/>
          <c:order val="1"/>
          <c:tx>
            <c:strRef>
              <c:f>'DRYCC GENERATION'!$B$56</c:f>
              <c:strCache>
                <c:ptCount val="1"/>
                <c:pt idx="0">
                  <c:v>Renewables</c:v>
                </c:pt>
              </c:strCache>
            </c:strRef>
          </c:tx>
          <c:spPr>
            <a:solidFill>
              <a:srgbClr val="92D050"/>
            </a:solid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GENERATION'!$C$56:$W$56</c:f>
              <c:numCache>
                <c:formatCode>General</c:formatCode>
                <c:ptCount val="21"/>
                <c:pt idx="7">
                  <c:v>9723.2885732399991</c:v>
                </c:pt>
                <c:pt idx="8">
                  <c:v>9723.2885732399991</c:v>
                </c:pt>
                <c:pt idx="9">
                  <c:v>9723.2885732399991</c:v>
                </c:pt>
                <c:pt idx="10">
                  <c:v>9723.2886082799996</c:v>
                </c:pt>
                <c:pt idx="11">
                  <c:v>9723.2885732399991</c:v>
                </c:pt>
                <c:pt idx="12">
                  <c:v>9723.2885732399991</c:v>
                </c:pt>
                <c:pt idx="13">
                  <c:v>9723.2886082799996</c:v>
                </c:pt>
                <c:pt idx="14">
                  <c:v>9723.2885732399991</c:v>
                </c:pt>
                <c:pt idx="15">
                  <c:v>9723.2886082799996</c:v>
                </c:pt>
                <c:pt idx="16">
                  <c:v>9723.2886082799996</c:v>
                </c:pt>
                <c:pt idx="17">
                  <c:v>9723.2885732399991</c:v>
                </c:pt>
                <c:pt idx="18">
                  <c:v>9723.2885732399991</c:v>
                </c:pt>
                <c:pt idx="19">
                  <c:v>9723.2885732399991</c:v>
                </c:pt>
                <c:pt idx="20">
                  <c:v>9723.2886082799996</c:v>
                </c:pt>
              </c:numCache>
            </c:numRef>
          </c:val>
        </c:ser>
        <c:ser>
          <c:idx val="3"/>
          <c:order val="2"/>
          <c:tx>
            <c:strRef>
              <c:f>'DRYCC GENERATION'!$B$57</c:f>
              <c:strCache>
                <c:ptCount val="1"/>
                <c:pt idx="0">
                  <c:v>Nuclear</c:v>
                </c:pt>
              </c:strCache>
            </c:strRef>
          </c:tx>
          <c:spPr>
            <a:solidFill>
              <a:srgbClr val="FF6600"/>
            </a:solid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GENERATION'!$C$57:$W$57</c:f>
              <c:numCache>
                <c:formatCode>General</c:formatCode>
                <c:ptCount val="21"/>
                <c:pt idx="7">
                  <c:v>12783.81842628</c:v>
                </c:pt>
                <c:pt idx="8">
                  <c:v>12783.81842628</c:v>
                </c:pt>
                <c:pt idx="9">
                  <c:v>12783.81842628</c:v>
                </c:pt>
                <c:pt idx="10">
                  <c:v>12783.81842628</c:v>
                </c:pt>
                <c:pt idx="11">
                  <c:v>12783.81842628</c:v>
                </c:pt>
                <c:pt idx="12">
                  <c:v>12783.81842628</c:v>
                </c:pt>
                <c:pt idx="13">
                  <c:v>12783.81842628</c:v>
                </c:pt>
                <c:pt idx="14">
                  <c:v>12783.81842628</c:v>
                </c:pt>
                <c:pt idx="15">
                  <c:v>12783.818566439999</c:v>
                </c:pt>
                <c:pt idx="16">
                  <c:v>12783.81814596</c:v>
                </c:pt>
                <c:pt idx="17">
                  <c:v>12783.81842628</c:v>
                </c:pt>
                <c:pt idx="18">
                  <c:v>12783.81842628</c:v>
                </c:pt>
                <c:pt idx="19">
                  <c:v>12783.81842628</c:v>
                </c:pt>
                <c:pt idx="20">
                  <c:v>12783.81842628</c:v>
                </c:pt>
              </c:numCache>
            </c:numRef>
          </c:val>
        </c:ser>
        <c:ser>
          <c:idx val="5"/>
          <c:order val="3"/>
          <c:tx>
            <c:strRef>
              <c:f>'DRYCC GENERATION'!$B$59</c:f>
              <c:strCache>
                <c:ptCount val="1"/>
                <c:pt idx="0">
                  <c:v>Hydro</c:v>
                </c:pt>
              </c:strCache>
            </c:strRef>
          </c:tx>
          <c:spPr>
            <a:pattFill prst="dkUpDiag">
              <a:fgClr>
                <a:schemeClr val="accent1"/>
              </a:fgClr>
              <a:bgClr>
                <a:schemeClr val="bg1"/>
              </a:bgClr>
            </a:patt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GENERATION'!$C$59:$W$59</c:f>
              <c:numCache>
                <c:formatCode>General</c:formatCode>
                <c:ptCount val="21"/>
                <c:pt idx="0">
                  <c:v>1325.54543472</c:v>
                </c:pt>
                <c:pt idx="1">
                  <c:v>1295.60366712</c:v>
                </c:pt>
                <c:pt idx="2">
                  <c:v>1646.43290712</c:v>
                </c:pt>
                <c:pt idx="3">
                  <c:v>2246.2479775199999</c:v>
                </c:pt>
                <c:pt idx="4">
                  <c:v>1249.0896675720001</c:v>
                </c:pt>
                <c:pt idx="5">
                  <c:v>1297.8115594199999</c:v>
                </c:pt>
                <c:pt idx="6">
                  <c:v>1462.8269267520002</c:v>
                </c:pt>
              </c:numCache>
            </c:numRef>
          </c:val>
        </c:ser>
        <c:ser>
          <c:idx val="6"/>
          <c:order val="4"/>
          <c:tx>
            <c:strRef>
              <c:f>'DRYCC GENERATION'!$B$60</c:f>
              <c:strCache>
                <c:ptCount val="1"/>
                <c:pt idx="0">
                  <c:v>Renewables</c:v>
                </c:pt>
              </c:strCache>
            </c:strRef>
          </c:tx>
          <c:spPr>
            <a:pattFill prst="dkUpDiag">
              <a:fgClr>
                <a:schemeClr val="accent6"/>
              </a:fgClr>
              <a:bgClr>
                <a:schemeClr val="bg1"/>
              </a:bgClr>
            </a:patt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GENERATION'!$C$60:$W$60</c:f>
              <c:numCache>
                <c:formatCode>General</c:formatCode>
                <c:ptCount val="21"/>
                <c:pt idx="0">
                  <c:v>0</c:v>
                </c:pt>
                <c:pt idx="1">
                  <c:v>0</c:v>
                </c:pt>
                <c:pt idx="2">
                  <c:v>0</c:v>
                </c:pt>
                <c:pt idx="3">
                  <c:v>2323.3164076799999</c:v>
                </c:pt>
                <c:pt idx="4">
                  <c:v>4805.4766689600001</c:v>
                </c:pt>
                <c:pt idx="5">
                  <c:v>7995.3242787600002</c:v>
                </c:pt>
                <c:pt idx="6">
                  <c:v>9161.8818191999999</c:v>
                </c:pt>
              </c:numCache>
            </c:numRef>
          </c:val>
        </c:ser>
        <c:ser>
          <c:idx val="7"/>
          <c:order val="5"/>
          <c:tx>
            <c:strRef>
              <c:f>'DRYCC GENERATION'!$B$61</c:f>
              <c:strCache>
                <c:ptCount val="1"/>
                <c:pt idx="0">
                  <c:v>Nuclear</c:v>
                </c:pt>
              </c:strCache>
            </c:strRef>
          </c:tx>
          <c:spPr>
            <a:pattFill prst="dkUpDiag">
              <a:fgClr>
                <a:srgbClr val="FF6600"/>
              </a:fgClr>
              <a:bgClr>
                <a:schemeClr val="bg1"/>
              </a:bgClr>
            </a:patt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GENERATION'!$C$61:$W$61</c:f>
              <c:numCache>
                <c:formatCode>General</c:formatCode>
                <c:ptCount val="21"/>
                <c:pt idx="0">
                  <c:v>12783.81842628</c:v>
                </c:pt>
                <c:pt idx="1">
                  <c:v>12783.81842628</c:v>
                </c:pt>
                <c:pt idx="2">
                  <c:v>12783.81814596</c:v>
                </c:pt>
                <c:pt idx="3">
                  <c:v>12783.81842628</c:v>
                </c:pt>
                <c:pt idx="4">
                  <c:v>12783.81842628</c:v>
                </c:pt>
                <c:pt idx="5">
                  <c:v>12783.81828612</c:v>
                </c:pt>
                <c:pt idx="6">
                  <c:v>12783.81827955</c:v>
                </c:pt>
              </c:numCache>
            </c:numRef>
          </c:val>
        </c:ser>
        <c:ser>
          <c:idx val="0"/>
          <c:order val="8"/>
          <c:tx>
            <c:strRef>
              <c:f>'DRYCC GENERATION'!$B$54</c:f>
              <c:strCache>
                <c:ptCount val="1"/>
                <c:pt idx="0">
                  <c:v>Fossil fuel</c:v>
                </c:pt>
              </c:strCache>
            </c:strRef>
          </c:tx>
          <c:spPr>
            <a:solidFill>
              <a:schemeClr val="tx1">
                <a:lumMod val="65000"/>
                <a:lumOff val="35000"/>
              </a:schemeClr>
            </a:solid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GENERATION'!$C$54:$W$54</c:f>
              <c:numCache>
                <c:formatCode>General</c:formatCode>
                <c:ptCount val="21"/>
                <c:pt idx="7">
                  <c:v>310661.9959341599</c:v>
                </c:pt>
                <c:pt idx="8">
                  <c:v>320844.34793615993</c:v>
                </c:pt>
                <c:pt idx="9">
                  <c:v>333136.11178379995</c:v>
                </c:pt>
                <c:pt idx="10">
                  <c:v>346073.73931499996</c:v>
                </c:pt>
                <c:pt idx="11">
                  <c:v>346136.34952284</c:v>
                </c:pt>
                <c:pt idx="12">
                  <c:v>346196.42336027999</c:v>
                </c:pt>
                <c:pt idx="13">
                  <c:v>350167.25358900003</c:v>
                </c:pt>
                <c:pt idx="14">
                  <c:v>361479.80165915994</c:v>
                </c:pt>
                <c:pt idx="15">
                  <c:v>366732.79256412003</c:v>
                </c:pt>
                <c:pt idx="16">
                  <c:v>380169.59042196005</c:v>
                </c:pt>
                <c:pt idx="17">
                  <c:v>390044.94144372002</c:v>
                </c:pt>
                <c:pt idx="18">
                  <c:v>403198.34968367993</c:v>
                </c:pt>
                <c:pt idx="19">
                  <c:v>414859.10982995993</c:v>
                </c:pt>
                <c:pt idx="20">
                  <c:v>416252.74051631993</c:v>
                </c:pt>
              </c:numCache>
            </c:numRef>
          </c:val>
        </c:ser>
        <c:ser>
          <c:idx val="4"/>
          <c:order val="9"/>
          <c:tx>
            <c:strRef>
              <c:f>'DRYCC GENERATION'!$B$58</c:f>
              <c:strCache>
                <c:ptCount val="1"/>
                <c:pt idx="0">
                  <c:v>Fossil fuel</c:v>
                </c:pt>
              </c:strCache>
            </c:strRef>
          </c:tx>
          <c:spPr>
            <a:pattFill prst="dkUpDiag">
              <a:fgClr>
                <a:schemeClr val="tx1">
                  <a:lumMod val="65000"/>
                  <a:lumOff val="35000"/>
                </a:schemeClr>
              </a:fgClr>
              <a:bgClr>
                <a:schemeClr val="bg1"/>
              </a:bgClr>
            </a:pattFill>
            <a:ln>
              <a:noFill/>
            </a:ln>
            <a:effectLst/>
          </c:spPr>
          <c:invertIfNegative val="0"/>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GENERATION'!$C$58:$W$58</c:f>
              <c:numCache>
                <c:formatCode>General</c:formatCode>
                <c:ptCount val="21"/>
                <c:pt idx="0">
                  <c:v>258529.81252175997</c:v>
                </c:pt>
                <c:pt idx="1">
                  <c:v>265363.07266703999</c:v>
                </c:pt>
                <c:pt idx="2">
                  <c:v>269095.61194788001</c:v>
                </c:pt>
                <c:pt idx="3">
                  <c:v>276703.39571004</c:v>
                </c:pt>
                <c:pt idx="4">
                  <c:v>281729.99772135238</c:v>
                </c:pt>
                <c:pt idx="5">
                  <c:v>284099.54217774002</c:v>
                </c:pt>
                <c:pt idx="6">
                  <c:v>295146.76773774723</c:v>
                </c:pt>
              </c:numCache>
            </c:numRef>
          </c:val>
        </c:ser>
        <c:dLbls>
          <c:showLegendKey val="0"/>
          <c:showVal val="0"/>
          <c:showCatName val="0"/>
          <c:showSerName val="0"/>
          <c:showPercent val="0"/>
          <c:showBubbleSize val="0"/>
        </c:dLbls>
        <c:gapWidth val="50"/>
        <c:overlap val="100"/>
        <c:axId val="191172216"/>
        <c:axId val="191172608"/>
      </c:barChart>
      <c:lineChart>
        <c:grouping val="standard"/>
        <c:varyColors val="0"/>
        <c:ser>
          <c:idx val="8"/>
          <c:order val="6"/>
          <c:tx>
            <c:strRef>
              <c:f>'DRYCC GENERATION'!$B$64</c:f>
              <c:strCache>
                <c:ptCount val="1"/>
                <c:pt idx="0">
                  <c:v>ACOE</c:v>
                </c:pt>
              </c:strCache>
            </c:strRef>
          </c:tx>
          <c:spPr>
            <a:ln w="38100" cap="rnd">
              <a:solidFill>
                <a:srgbClr val="C00000"/>
              </a:solidFill>
              <a:round/>
            </a:ln>
            <a:effectLst/>
          </c:spPr>
          <c:marker>
            <c:symbol val="none"/>
          </c:marker>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GENERATION'!$C$64:$W$64</c:f>
              <c:numCache>
                <c:formatCode>General</c:formatCode>
                <c:ptCount val="21"/>
                <c:pt idx="6">
                  <c:v>86.642892531578468</c:v>
                </c:pt>
                <c:pt idx="7">
                  <c:v>89.351266405058269</c:v>
                </c:pt>
                <c:pt idx="8">
                  <c:v>91.28670600066549</c:v>
                </c:pt>
                <c:pt idx="9">
                  <c:v>93.540811473274346</c:v>
                </c:pt>
                <c:pt idx="10">
                  <c:v>96.270483630936496</c:v>
                </c:pt>
                <c:pt idx="11">
                  <c:v>97.12580923033822</c:v>
                </c:pt>
                <c:pt idx="12">
                  <c:v>99.194093729385415</c:v>
                </c:pt>
                <c:pt idx="13">
                  <c:v>101.09411896098885</c:v>
                </c:pt>
                <c:pt idx="14">
                  <c:v>104.69384827748323</c:v>
                </c:pt>
                <c:pt idx="15">
                  <c:v>108.0735603098599</c:v>
                </c:pt>
                <c:pt idx="16">
                  <c:v>111.10870990238955</c:v>
                </c:pt>
                <c:pt idx="17">
                  <c:v>113.68886879438851</c:v>
                </c:pt>
                <c:pt idx="18">
                  <c:v>116.75938349505319</c:v>
                </c:pt>
                <c:pt idx="19">
                  <c:v>119.73637443775284</c:v>
                </c:pt>
                <c:pt idx="20">
                  <c:v>123.38175574009888</c:v>
                </c:pt>
              </c:numCache>
            </c:numRef>
          </c:val>
          <c:smooth val="0"/>
        </c:ser>
        <c:ser>
          <c:idx val="9"/>
          <c:order val="7"/>
          <c:tx>
            <c:strRef>
              <c:f>'DRYCC GENERATION'!$B$65</c:f>
              <c:strCache>
                <c:ptCount val="1"/>
                <c:pt idx="0">
                  <c:v>ACOE</c:v>
                </c:pt>
              </c:strCache>
            </c:strRef>
          </c:tx>
          <c:spPr>
            <a:ln w="38100" cap="rnd">
              <a:solidFill>
                <a:srgbClr val="C00000"/>
              </a:solidFill>
              <a:prstDash val="sysDash"/>
              <a:round/>
            </a:ln>
            <a:effectLst/>
          </c:spPr>
          <c:marker>
            <c:symbol val="none"/>
          </c:marker>
          <c:cat>
            <c:numRef>
              <c:f>'DRYCC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'DRYCC GENERATION'!$C$65:$I$65</c:f>
              <c:numCache>
                <c:formatCode>General</c:formatCode>
                <c:ptCount val="7"/>
                <c:pt idx="0">
                  <c:v>71.083909142666514</c:v>
                </c:pt>
                <c:pt idx="1">
                  <c:v>73.312893241121742</c:v>
                </c:pt>
                <c:pt idx="2">
                  <c:v>75.191622834662468</c:v>
                </c:pt>
                <c:pt idx="3">
                  <c:v>77.589940273455511</c:v>
                </c:pt>
                <c:pt idx="4">
                  <c:v>81.286372027736462</c:v>
                </c:pt>
                <c:pt idx="5">
                  <c:v>84.564887182521787</c:v>
                </c:pt>
                <c:pt idx="6">
                  <c:v>86.642892531578468</c:v>
                </c:pt>
              </c:numCache>
            </c:numRef>
          </c:val>
          <c:smooth val="0"/>
        </c:ser>
        <c:dLbls>
          <c:showLegendKey val="0"/>
          <c:showVal val="0"/>
          <c:showCatName val="0"/>
          <c:showSerName val="0"/>
          <c:showPercent val="0"/>
          <c:showBubbleSize val="0"/>
        </c:dLbls>
        <c:marker val="1"/>
        <c:smooth val="0"/>
        <c:axId val="191173392"/>
        <c:axId val="191173000"/>
      </c:lineChart>
      <c:catAx>
        <c:axId val="19117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2608"/>
        <c:crosses val="autoZero"/>
        <c:auto val="1"/>
        <c:lblAlgn val="ctr"/>
        <c:lblOffset val="100"/>
        <c:noMultiLvlLbl val="0"/>
      </c:catAx>
      <c:valAx>
        <c:axId val="191172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 Generation Mix</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2216"/>
        <c:crosses val="autoZero"/>
        <c:crossBetween val="between"/>
      </c:valAx>
      <c:valAx>
        <c:axId val="191173000"/>
        <c:scaling>
          <c:orientation val="minMax"/>
          <c:max val="250"/>
          <c:min val="4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$/MWh</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3392"/>
        <c:crosses val="max"/>
        <c:crossBetween val="between"/>
        <c:majorUnit val="40"/>
      </c:valAx>
      <c:catAx>
        <c:axId val="191173392"/>
        <c:scaling>
          <c:orientation val="minMax"/>
        </c:scaling>
        <c:delete val="1"/>
        <c:axPos val="b"/>
        <c:numFmt formatCode="General" sourceLinked="1"/>
        <c:majorTickMark val="out"/>
        <c:minorTickMark val="none"/>
        <c:tickLblPos val="nextTo"/>
        <c:crossAx val="19117300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1"/>
          <c:order val="0"/>
          <c:tx>
            <c:strRef>
              <c:f>'CC GENERATION'!$B$51</c:f>
              <c:strCache>
                <c:ptCount val="1"/>
                <c:pt idx="0">
                  <c:v>Hydro</c:v>
                </c:pt>
              </c:strCache>
            </c:strRef>
          </c:tx>
          <c:spPr>
            <a:solidFill>
              <a:schemeClr val="accent1"/>
            </a:solidFill>
          </c:spPr>
          <c:invertIfNegative val="0"/>
          <c:cat>
            <c:numRef>
              <c:f>'CC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'CC GENERATION'!$C$51:$W$51</c:f>
              <c:numCache>
                <c:formatCode>General</c:formatCode>
                <c:ptCount val="21"/>
                <c:pt idx="0">
                  <c:v>76.622879040000001</c:v>
                </c:pt>
                <c:pt idx="1">
                  <c:v>76.622879040000001</c:v>
                </c:pt>
                <c:pt idx="2">
                  <c:v>76.622879040000001</c:v>
                </c:pt>
                <c:pt idx="3">
                  <c:v>76.622879040000001</c:v>
                </c:pt>
                <c:pt idx="4">
                  <c:v>77.677863360000003</c:v>
                </c:pt>
                <c:pt idx="5">
                  <c:v>79.21482288</c:v>
                </c:pt>
                <c:pt idx="6">
                  <c:v>137.76315887999999</c:v>
                </c:pt>
                <c:pt idx="7">
                  <c:v>137.76315887999999</c:v>
                </c:pt>
                <c:pt idx="8">
                  <c:v>138.13266443999999</c:v>
                </c:pt>
                <c:pt idx="9">
                  <c:v>138.85027488</c:v>
                </c:pt>
                <c:pt idx="10">
                  <c:v>223.72023840000003</c:v>
                </c:pt>
                <c:pt idx="11">
                  <c:v>223.90231500000004</c:v>
                </c:pt>
                <c:pt idx="12">
                  <c:v>224.26111584000003</c:v>
                </c:pt>
                <c:pt idx="13">
                  <c:v>224.44318368</c:v>
                </c:pt>
                <c:pt idx="14">
                  <c:v>224.80198452000002</c:v>
                </c:pt>
                <c:pt idx="15">
                  <c:v>225.16078536000001</c:v>
                </c:pt>
                <c:pt idx="16">
                  <c:v>225.51958620000002</c:v>
                </c:pt>
                <c:pt idx="17">
                  <c:v>225.87840456000004</c:v>
                </c:pt>
                <c:pt idx="18">
                  <c:v>226.23719664000001</c:v>
                </c:pt>
                <c:pt idx="19">
                  <c:v>226.59600624000004</c:v>
                </c:pt>
                <c:pt idx="20">
                  <c:v>227.13687492000003</c:v>
                </c:pt>
              </c:numCache>
            </c:numRef>
          </c:val>
        </c:ser>
        <c:ser>
          <c:idx val="2"/>
          <c:order val="1"/>
          <c:tx>
            <c:strRef>
              <c:f>'CC GENERATION'!$B$52</c:f>
              <c:strCache>
                <c:ptCount val="1"/>
                <c:pt idx="0">
                  <c:v>Renewables</c:v>
                </c:pt>
              </c:strCache>
            </c:strRef>
          </c:tx>
          <c:spPr>
            <a:solidFill>
              <a:srgbClr val="92D050"/>
            </a:solidFill>
          </c:spPr>
          <c:invertIfNegative val="0"/>
          <c:cat>
            <c:numRef>
              <c:f>'CC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'CC GENERATION'!$C$52:$W$52</c:f>
              <c:numCache>
                <c:formatCode>General</c:formatCode>
                <c:ptCount val="21"/>
                <c:pt idx="0">
                  <c:v>0</c:v>
                </c:pt>
                <c:pt idx="1">
                  <c:v>0</c:v>
                </c:pt>
                <c:pt idx="2">
                  <c:v>0</c:v>
                </c:pt>
                <c:pt idx="3">
                  <c:v>0</c:v>
                </c:pt>
                <c:pt idx="4">
                  <c:v>105.11992115999999</c:v>
                </c:pt>
                <c:pt idx="5">
                  <c:v>105.11992115999999</c:v>
                </c:pt>
                <c:pt idx="6">
                  <c:v>105.11992115999999</c:v>
                </c:pt>
                <c:pt idx="7">
                  <c:v>105.11992115999999</c:v>
                </c:pt>
                <c:pt idx="8">
                  <c:v>105.11992115999999</c:v>
                </c:pt>
                <c:pt idx="9">
                  <c:v>105.11992115999999</c:v>
                </c:pt>
                <c:pt idx="10">
                  <c:v>105.11992115999999</c:v>
                </c:pt>
                <c:pt idx="11">
                  <c:v>105.11992115999999</c:v>
                </c:pt>
                <c:pt idx="12">
                  <c:v>105.11992115999999</c:v>
                </c:pt>
                <c:pt idx="13">
                  <c:v>105.11992115999999</c:v>
                </c:pt>
                <c:pt idx="14">
                  <c:v>184.22265983999998</c:v>
                </c:pt>
                <c:pt idx="15">
                  <c:v>192.29060232</c:v>
                </c:pt>
                <c:pt idx="16">
                  <c:v>200.22716231999999</c:v>
                </c:pt>
                <c:pt idx="17">
                  <c:v>208.71560231999999</c:v>
                </c:pt>
                <c:pt idx="18">
                  <c:v>217.72962480000001</c:v>
                </c:pt>
                <c:pt idx="19">
                  <c:v>217.72962480000001</c:v>
                </c:pt>
                <c:pt idx="20">
                  <c:v>217.72962480000001</c:v>
                </c:pt>
              </c:numCache>
            </c:numRef>
          </c:val>
        </c:ser>
        <c:ser>
          <c:idx val="3"/>
          <c:order val="2"/>
          <c:tx>
            <c:strRef>
              <c:f>'CC GENERATION'!$B$53</c:f>
              <c:strCache>
                <c:ptCount val="1"/>
                <c:pt idx="0">
                  <c:v>Nuclear</c:v>
                </c:pt>
              </c:strCache>
            </c:strRef>
          </c:tx>
          <c:spPr>
            <a:solidFill>
              <a:srgbClr val="FF6600"/>
            </a:solidFill>
          </c:spPr>
          <c:invertIfNegative val="0"/>
          <c:cat>
            <c:numRef>
              <c:f>'CC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'CC GENERATION'!$C$53:$W$53</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0"/>
          <c:order val="4"/>
          <c:tx>
            <c:strRef>
              <c:f>'CC GENERATION'!$B$50</c:f>
              <c:strCache>
                <c:ptCount val="1"/>
                <c:pt idx="0">
                  <c:v>Fossil fuel</c:v>
                </c:pt>
              </c:strCache>
            </c:strRef>
          </c:tx>
          <c:spPr>
            <a:solidFill>
              <a:schemeClr val="tx1">
                <a:lumMod val="65000"/>
                <a:lumOff val="35000"/>
              </a:schemeClr>
            </a:solidFill>
          </c:spPr>
          <c:invertIfNegative val="0"/>
          <c:cat>
            <c:numRef>
              <c:f>'CC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'CC GENERATION'!$C$50:$W$50</c:f>
              <c:numCache>
                <c:formatCode>General</c:formatCode>
                <c:ptCount val="21"/>
                <c:pt idx="0">
                  <c:v>4.1108402399999999</c:v>
                </c:pt>
                <c:pt idx="1">
                  <c:v>5.8962245999999991</c:v>
                </c:pt>
                <c:pt idx="2">
                  <c:v>9.5659375199999985</c:v>
                </c:pt>
                <c:pt idx="3">
                  <c:v>16.3381884</c:v>
                </c:pt>
                <c:pt idx="4">
                  <c:v>14.454148919999998</c:v>
                </c:pt>
                <c:pt idx="5">
                  <c:v>18.225836999999999</c:v>
                </c:pt>
                <c:pt idx="6">
                  <c:v>12.861221760000001</c:v>
                </c:pt>
                <c:pt idx="7">
                  <c:v>12.902087159999999</c:v>
                </c:pt>
                <c:pt idx="8">
                  <c:v>12.996633839999999</c:v>
                </c:pt>
                <c:pt idx="9">
                  <c:v>13.123452360000002</c:v>
                </c:pt>
                <c:pt idx="10">
                  <c:v>12.748217760000001</c:v>
                </c:pt>
                <c:pt idx="11">
                  <c:v>12.013122360000002</c:v>
                </c:pt>
                <c:pt idx="12">
                  <c:v>10.935370800000001</c:v>
                </c:pt>
                <c:pt idx="13">
                  <c:v>9.5088223200000002</c:v>
                </c:pt>
                <c:pt idx="14">
                  <c:v>7.6133422800000004</c:v>
                </c:pt>
                <c:pt idx="15">
                  <c:v>7.3171403999999995</c:v>
                </c:pt>
                <c:pt idx="16">
                  <c:v>5.7555915600000001</c:v>
                </c:pt>
                <c:pt idx="17">
                  <c:v>5.6728971599999998</c:v>
                </c:pt>
                <c:pt idx="18">
                  <c:v>5.7463760399999995</c:v>
                </c:pt>
                <c:pt idx="19">
                  <c:v>5.7940917600000006</c:v>
                </c:pt>
                <c:pt idx="20">
                  <c:v>2.8075099199999998</c:v>
                </c:pt>
              </c:numCache>
            </c:numRef>
          </c:val>
        </c:ser>
        <c:dLbls>
          <c:showLegendKey val="0"/>
          <c:showVal val="0"/>
          <c:showCatName val="0"/>
          <c:showSerName val="0"/>
          <c:showPercent val="0"/>
          <c:showBubbleSize val="0"/>
        </c:dLbls>
        <c:gapWidth val="150"/>
        <c:overlap val="100"/>
        <c:axId val="191174176"/>
        <c:axId val="191174568"/>
      </c:barChart>
      <c:lineChart>
        <c:grouping val="standard"/>
        <c:varyColors val="0"/>
        <c:ser>
          <c:idx val="4"/>
          <c:order val="3"/>
          <c:tx>
            <c:strRef>
              <c:f>'CC GENERATION'!$B$63</c:f>
              <c:strCache>
                <c:ptCount val="1"/>
                <c:pt idx="0">
                  <c:v>ACOE</c:v>
                </c:pt>
              </c:strCache>
            </c:strRef>
          </c:tx>
          <c:spPr>
            <a:ln w="38100">
              <a:solidFill>
                <a:srgbClr val="C00000"/>
              </a:solidFill>
            </a:ln>
          </c:spPr>
          <c:marker>
            <c:symbol val="none"/>
          </c:marker>
          <c:cat>
            <c:numRef>
              <c:f>'CC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'CC GENERATION'!$C$63:$W$63</c:f>
              <c:numCache>
                <c:formatCode>General</c:formatCode>
                <c:ptCount val="21"/>
                <c:pt idx="0">
                  <c:v>167.81730513056502</c:v>
                </c:pt>
                <c:pt idx="1">
                  <c:v>181.56144820192711</c:v>
                </c:pt>
                <c:pt idx="2">
                  <c:v>203.66132743256196</c:v>
                </c:pt>
                <c:pt idx="3">
                  <c:v>242.76776417106149</c:v>
                </c:pt>
                <c:pt idx="4">
                  <c:v>172.18446037594802</c:v>
                </c:pt>
                <c:pt idx="5">
                  <c:v>184.3803690661091</c:v>
                </c:pt>
                <c:pt idx="6">
                  <c:v>238.12484497731637</c:v>
                </c:pt>
                <c:pt idx="7">
                  <c:v>238.75656983469665</c:v>
                </c:pt>
                <c:pt idx="8">
                  <c:v>238.98479246648145</c:v>
                </c:pt>
                <c:pt idx="9">
                  <c:v>239.29802833956353</c:v>
                </c:pt>
                <c:pt idx="10">
                  <c:v>233.57986924227873</c:v>
                </c:pt>
                <c:pt idx="11">
                  <c:v>231.19313065741241</c:v>
                </c:pt>
                <c:pt idx="12">
                  <c:v>228.16880484224762</c:v>
                </c:pt>
                <c:pt idx="13">
                  <c:v>224.38634010847869</c:v>
                </c:pt>
                <c:pt idx="14">
                  <c:v>199.36102604369532</c:v>
                </c:pt>
                <c:pt idx="15">
                  <c:v>195.25638014600995</c:v>
                </c:pt>
                <c:pt idx="16">
                  <c:v>191.99962970209396</c:v>
                </c:pt>
                <c:pt idx="17">
                  <c:v>190.11311586995447</c:v>
                </c:pt>
                <c:pt idx="18">
                  <c:v>188.40708861137838</c:v>
                </c:pt>
                <c:pt idx="19">
                  <c:v>188.219897130134</c:v>
                </c:pt>
                <c:pt idx="20">
                  <c:v>185.30383658153013</c:v>
                </c:pt>
              </c:numCache>
            </c:numRef>
          </c:val>
          <c:smooth val="0"/>
        </c:ser>
        <c:dLbls>
          <c:showLegendKey val="0"/>
          <c:showVal val="0"/>
          <c:showCatName val="0"/>
          <c:showSerName val="0"/>
          <c:showPercent val="0"/>
          <c:showBubbleSize val="0"/>
        </c:dLbls>
        <c:marker val="1"/>
        <c:smooth val="0"/>
        <c:axId val="191175352"/>
        <c:axId val="191174960"/>
      </c:lineChart>
      <c:catAx>
        <c:axId val="191174176"/>
        <c:scaling>
          <c:orientation val="minMax"/>
        </c:scaling>
        <c:delete val="0"/>
        <c:axPos val="b"/>
        <c:numFmt formatCode="General" sourceLinked="1"/>
        <c:majorTickMark val="out"/>
        <c:minorTickMark val="none"/>
        <c:tickLblPos val="nextTo"/>
        <c:crossAx val="191174568"/>
        <c:crosses val="autoZero"/>
        <c:auto val="1"/>
        <c:lblAlgn val="ctr"/>
        <c:lblOffset val="100"/>
        <c:noMultiLvlLbl val="0"/>
      </c:catAx>
      <c:valAx>
        <c:axId val="191174568"/>
        <c:scaling>
          <c:orientation val="minMax"/>
        </c:scaling>
        <c:delete val="0"/>
        <c:axPos val="l"/>
        <c:majorGridlines/>
        <c:numFmt formatCode="0%" sourceLinked="1"/>
        <c:majorTickMark val="out"/>
        <c:minorTickMark val="none"/>
        <c:tickLblPos val="nextTo"/>
        <c:crossAx val="191174176"/>
        <c:crosses val="autoZero"/>
        <c:crossBetween val="between"/>
      </c:valAx>
      <c:valAx>
        <c:axId val="191174960"/>
        <c:scaling>
          <c:orientation val="minMax"/>
        </c:scaling>
        <c:delete val="0"/>
        <c:axPos val="r"/>
        <c:numFmt formatCode="General" sourceLinked="1"/>
        <c:majorTickMark val="out"/>
        <c:minorTickMark val="none"/>
        <c:tickLblPos val="nextTo"/>
        <c:crossAx val="191175352"/>
        <c:crosses val="max"/>
        <c:crossBetween val="between"/>
      </c:valAx>
      <c:catAx>
        <c:axId val="191175352"/>
        <c:scaling>
          <c:orientation val="minMax"/>
        </c:scaling>
        <c:delete val="1"/>
        <c:axPos val="b"/>
        <c:numFmt formatCode="General" sourceLinked="1"/>
        <c:majorTickMark val="out"/>
        <c:minorTickMark val="none"/>
        <c:tickLblPos val="nextTo"/>
        <c:crossAx val="191174960"/>
        <c:crosses val="autoZero"/>
        <c:auto val="1"/>
        <c:lblAlgn val="ctr"/>
        <c:lblOffset val="100"/>
        <c:noMultiLvlLbl val="0"/>
      </c:catAx>
    </c:plotArea>
    <c:legend>
      <c:legendPos val="r"/>
      <c:layout>
        <c:manualLayout>
          <c:xMode val="edge"/>
          <c:yMode val="edge"/>
          <c:x val="0"/>
          <c:y val="0"/>
          <c:w val="1"/>
          <c:h val="1"/>
        </c:manualLayout>
      </c:layout>
      <c:overlay val="0"/>
      <c:spPr>
        <a:solidFill>
          <a:schemeClr val="bg1"/>
        </a:solidFill>
      </c:sp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a:t>Hist</a:t>
            </a:r>
            <a:r>
              <a:rPr lang="en-US" sz="1200" b="0" baseline="0"/>
              <a:t> CC</a:t>
            </a:r>
            <a:endParaRPr lang="en-US" sz="1200" b="0"/>
          </a:p>
        </c:rich>
      </c:tx>
      <c:overlay val="0"/>
    </c:title>
    <c:autoTitleDeleted val="0"/>
    <c:plotArea>
      <c:layout/>
      <c:barChart>
        <c:barDir val="col"/>
        <c:grouping val="percentStacked"/>
        <c:varyColors val="0"/>
        <c:ser>
          <c:idx val="1"/>
          <c:order val="0"/>
          <c:tx>
            <c:strRef>
              <c:f>'HISTCC GENERATION'!$B$51</c:f>
              <c:strCache>
                <c:ptCount val="1"/>
                <c:pt idx="0">
                  <c:v>Hydro</c:v>
                </c:pt>
              </c:strCache>
            </c:strRef>
          </c:tx>
          <c:spPr>
            <a:solidFill>
              <a:schemeClr val="accent1"/>
            </a:solidFill>
          </c:spPr>
          <c:invertIfNegative val="0"/>
          <c:cat>
            <c:numRef>
              <c:f>'HISTCC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'HISTCC GENERATION'!$C$51:$W$51</c:f>
              <c:numCache>
                <c:formatCode>General</c:formatCode>
                <c:ptCount val="21"/>
                <c:pt idx="0">
                  <c:v>1325.54543472</c:v>
                </c:pt>
                <c:pt idx="1">
                  <c:v>1295.60366712</c:v>
                </c:pt>
                <c:pt idx="2">
                  <c:v>1646.43290712</c:v>
                </c:pt>
                <c:pt idx="3">
                  <c:v>2246.2479775199999</c:v>
                </c:pt>
                <c:pt idx="4">
                  <c:v>1459.03057752</c:v>
                </c:pt>
                <c:pt idx="5">
                  <c:v>932.44067999999993</c:v>
                </c:pt>
                <c:pt idx="6">
                  <c:v>929.78641751999999</c:v>
                </c:pt>
                <c:pt idx="7">
                  <c:v>1608.96647472</c:v>
                </c:pt>
                <c:pt idx="8">
                  <c:v>777.47454551999999</c:v>
                </c:pt>
                <c:pt idx="9">
                  <c:v>570.86635392000005</c:v>
                </c:pt>
                <c:pt idx="10">
                  <c:v>314.93416764</c:v>
                </c:pt>
                <c:pt idx="11">
                  <c:v>676.34218511999995</c:v>
                </c:pt>
                <c:pt idx="12">
                  <c:v>2503.4593953599997</c:v>
                </c:pt>
                <c:pt idx="13">
                  <c:v>4028.0208523199999</c:v>
                </c:pt>
                <c:pt idx="14">
                  <c:v>3528.0829219200004</c:v>
                </c:pt>
                <c:pt idx="15">
                  <c:v>2710.3542667199999</c:v>
                </c:pt>
                <c:pt idx="16">
                  <c:v>3940.3191487200002</c:v>
                </c:pt>
                <c:pt idx="17">
                  <c:v>2653.6069867199999</c:v>
                </c:pt>
                <c:pt idx="18">
                  <c:v>2937.2294892</c:v>
                </c:pt>
                <c:pt idx="19">
                  <c:v>2183.08136952</c:v>
                </c:pt>
                <c:pt idx="20">
                  <c:v>1692.2655337199999</c:v>
                </c:pt>
              </c:numCache>
            </c:numRef>
          </c:val>
        </c:ser>
        <c:ser>
          <c:idx val="2"/>
          <c:order val="1"/>
          <c:tx>
            <c:strRef>
              <c:f>'HISTCC GENERATION'!$B$52</c:f>
              <c:strCache>
                <c:ptCount val="1"/>
                <c:pt idx="0">
                  <c:v>Renewables</c:v>
                </c:pt>
              </c:strCache>
            </c:strRef>
          </c:tx>
          <c:spPr>
            <a:solidFill>
              <a:srgbClr val="92D050"/>
            </a:solidFill>
          </c:spPr>
          <c:invertIfNegative val="0"/>
          <c:cat>
            <c:numRef>
              <c:f>'HISTCC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'HISTCC GENERATION'!$C$52:$W$52</c:f>
              <c:numCache>
                <c:formatCode>General</c:formatCode>
                <c:ptCount val="21"/>
                <c:pt idx="0">
                  <c:v>0</c:v>
                </c:pt>
                <c:pt idx="1">
                  <c:v>0</c:v>
                </c:pt>
                <c:pt idx="2">
                  <c:v>0</c:v>
                </c:pt>
                <c:pt idx="3">
                  <c:v>2323.3164076799999</c:v>
                </c:pt>
                <c:pt idx="4">
                  <c:v>4805.4766689600001</c:v>
                </c:pt>
                <c:pt idx="5">
                  <c:v>7995.3242787600002</c:v>
                </c:pt>
                <c:pt idx="6">
                  <c:v>9161.8818191999999</c:v>
                </c:pt>
                <c:pt idx="7">
                  <c:v>9723.2885907599994</c:v>
                </c:pt>
                <c:pt idx="8">
                  <c:v>9723.2885732399991</c:v>
                </c:pt>
                <c:pt idx="9">
                  <c:v>9723.2885732399991</c:v>
                </c:pt>
                <c:pt idx="10">
                  <c:v>9723.2885732399991</c:v>
                </c:pt>
                <c:pt idx="11">
                  <c:v>9723.2886082799996</c:v>
                </c:pt>
                <c:pt idx="12">
                  <c:v>9723.2886082799996</c:v>
                </c:pt>
                <c:pt idx="13">
                  <c:v>9723.2885732399991</c:v>
                </c:pt>
                <c:pt idx="14">
                  <c:v>9723.2885732399991</c:v>
                </c:pt>
                <c:pt idx="15">
                  <c:v>9723.2885732399991</c:v>
                </c:pt>
                <c:pt idx="16">
                  <c:v>9723.2886082799996</c:v>
                </c:pt>
                <c:pt idx="17">
                  <c:v>9723.2886082799996</c:v>
                </c:pt>
                <c:pt idx="18">
                  <c:v>9723.2885732399991</c:v>
                </c:pt>
                <c:pt idx="19">
                  <c:v>9723.2886082799996</c:v>
                </c:pt>
                <c:pt idx="20">
                  <c:v>9723.2886082799996</c:v>
                </c:pt>
              </c:numCache>
            </c:numRef>
          </c:val>
        </c:ser>
        <c:ser>
          <c:idx val="3"/>
          <c:order val="2"/>
          <c:tx>
            <c:strRef>
              <c:f>'HISTCC GENERATION'!$B$53</c:f>
              <c:strCache>
                <c:ptCount val="1"/>
                <c:pt idx="0">
                  <c:v>Nuclear</c:v>
                </c:pt>
              </c:strCache>
            </c:strRef>
          </c:tx>
          <c:spPr>
            <a:solidFill>
              <a:srgbClr val="FF6600"/>
            </a:solidFill>
          </c:spPr>
          <c:invertIfNegative val="0"/>
          <c:cat>
            <c:numRef>
              <c:f>'HISTCC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'HISTCC GENERATION'!$C$53:$W$53</c:f>
              <c:numCache>
                <c:formatCode>General</c:formatCode>
                <c:ptCount val="21"/>
                <c:pt idx="0">
                  <c:v>12783.81842628</c:v>
                </c:pt>
                <c:pt idx="1">
                  <c:v>12783.81842628</c:v>
                </c:pt>
                <c:pt idx="2">
                  <c:v>12783.81814596</c:v>
                </c:pt>
                <c:pt idx="3">
                  <c:v>12783.81842628</c:v>
                </c:pt>
                <c:pt idx="4">
                  <c:v>12783.81842628</c:v>
                </c:pt>
                <c:pt idx="5">
                  <c:v>12783.81842628</c:v>
                </c:pt>
                <c:pt idx="6">
                  <c:v>12783.81842628</c:v>
                </c:pt>
                <c:pt idx="7">
                  <c:v>12783.81814596</c:v>
                </c:pt>
                <c:pt idx="8">
                  <c:v>12783.81842628</c:v>
                </c:pt>
                <c:pt idx="9">
                  <c:v>12783.81842628</c:v>
                </c:pt>
                <c:pt idx="10">
                  <c:v>12783.81842628</c:v>
                </c:pt>
                <c:pt idx="11">
                  <c:v>12783.81842628</c:v>
                </c:pt>
                <c:pt idx="12">
                  <c:v>12783.81842628</c:v>
                </c:pt>
                <c:pt idx="13">
                  <c:v>12783.81842628</c:v>
                </c:pt>
                <c:pt idx="14">
                  <c:v>12783.81842628</c:v>
                </c:pt>
                <c:pt idx="15">
                  <c:v>12783.81842628</c:v>
                </c:pt>
                <c:pt idx="16">
                  <c:v>12783.81842628</c:v>
                </c:pt>
                <c:pt idx="17">
                  <c:v>12783.81842628</c:v>
                </c:pt>
                <c:pt idx="18">
                  <c:v>12783.81842628</c:v>
                </c:pt>
                <c:pt idx="19">
                  <c:v>12783.81842628</c:v>
                </c:pt>
                <c:pt idx="20">
                  <c:v>12783.81842628</c:v>
                </c:pt>
              </c:numCache>
            </c:numRef>
          </c:val>
        </c:ser>
        <c:ser>
          <c:idx val="0"/>
          <c:order val="4"/>
          <c:tx>
            <c:strRef>
              <c:f>'HISTCC GENERATION'!$B$50</c:f>
              <c:strCache>
                <c:ptCount val="1"/>
                <c:pt idx="0">
                  <c:v>Fossil fuel</c:v>
                </c:pt>
              </c:strCache>
            </c:strRef>
          </c:tx>
          <c:spPr>
            <a:solidFill>
              <a:schemeClr val="tx1">
                <a:lumMod val="65000"/>
                <a:lumOff val="35000"/>
              </a:schemeClr>
            </a:solidFill>
          </c:spPr>
          <c:invertIfNegative val="0"/>
          <c:cat>
            <c:numRef>
              <c:f>'HISTCC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'HISTCC GENERATION'!$C$50:$W$50</c:f>
              <c:numCache>
                <c:formatCode>General</c:formatCode>
                <c:ptCount val="21"/>
                <c:pt idx="0">
                  <c:v>258529.81252175997</c:v>
                </c:pt>
                <c:pt idx="1">
                  <c:v>265363.07266703999</c:v>
                </c:pt>
                <c:pt idx="2">
                  <c:v>269095.61194788001</c:v>
                </c:pt>
                <c:pt idx="3">
                  <c:v>276703.39571004</c:v>
                </c:pt>
                <c:pt idx="4">
                  <c:v>281520.18836303998</c:v>
                </c:pt>
                <c:pt idx="5">
                  <c:v>284465.10045108001</c:v>
                </c:pt>
                <c:pt idx="6">
                  <c:v>295679.23085856001</c:v>
                </c:pt>
                <c:pt idx="7">
                  <c:v>309786.82604051998</c:v>
                </c:pt>
                <c:pt idx="8">
                  <c:v>320669.46535476</c:v>
                </c:pt>
                <c:pt idx="9">
                  <c:v>332987.97100331995</c:v>
                </c:pt>
                <c:pt idx="10">
                  <c:v>346136.33563823998</c:v>
                </c:pt>
                <c:pt idx="11">
                  <c:v>346136.32093895995</c:v>
                </c:pt>
                <c:pt idx="12">
                  <c:v>346196.44321919995</c:v>
                </c:pt>
                <c:pt idx="13">
                  <c:v>350167.25202972</c:v>
                </c:pt>
                <c:pt idx="14">
                  <c:v>360071.7606063601</c:v>
                </c:pt>
                <c:pt idx="15">
                  <c:v>365344.43594963994</c:v>
                </c:pt>
                <c:pt idx="16">
                  <c:v>378015.5101186799</c:v>
                </c:pt>
                <c:pt idx="17">
                  <c:v>390439.39519463998</c:v>
                </c:pt>
                <c:pt idx="18">
                  <c:v>403134.99581315997</c:v>
                </c:pt>
                <c:pt idx="19">
                  <c:v>415183.63305275992</c:v>
                </c:pt>
                <c:pt idx="20">
                  <c:v>416568.21575412003</c:v>
                </c:pt>
              </c:numCache>
            </c:numRef>
          </c:val>
        </c:ser>
        <c:dLbls>
          <c:showLegendKey val="0"/>
          <c:showVal val="0"/>
          <c:showCatName val="0"/>
          <c:showSerName val="0"/>
          <c:showPercent val="0"/>
          <c:showBubbleSize val="0"/>
        </c:dLbls>
        <c:gapWidth val="50"/>
        <c:overlap val="100"/>
        <c:axId val="191176136"/>
        <c:axId val="191176528"/>
      </c:barChart>
      <c:lineChart>
        <c:grouping val="standard"/>
        <c:varyColors val="0"/>
        <c:ser>
          <c:idx val="4"/>
          <c:order val="3"/>
          <c:tx>
            <c:strRef>
              <c:f>'HISTCC GENERATION'!$B$54</c:f>
              <c:strCache>
                <c:ptCount val="1"/>
                <c:pt idx="0">
                  <c:v>Annualized Cost of Energy</c:v>
                </c:pt>
              </c:strCache>
            </c:strRef>
          </c:tx>
          <c:spPr>
            <a:ln w="38100">
              <a:solidFill>
                <a:srgbClr val="C00000"/>
              </a:solidFill>
            </a:ln>
          </c:spPr>
          <c:marker>
            <c:symbol val="none"/>
          </c:marker>
          <c:val>
            <c:numRef>
              <c:f>'HISTCC GENERATION'!$C$54:$W$54</c:f>
              <c:numCache>
                <c:formatCode>General</c:formatCode>
                <c:ptCount val="21"/>
                <c:pt idx="0">
                  <c:v>71.083909142666514</c:v>
                </c:pt>
                <c:pt idx="1">
                  <c:v>73.312893241121742</c:v>
                </c:pt>
                <c:pt idx="2">
                  <c:v>75.191622834662468</c:v>
                </c:pt>
                <c:pt idx="3">
                  <c:v>77.589940273455511</c:v>
                </c:pt>
                <c:pt idx="4">
                  <c:v>81.239426624762487</c:v>
                </c:pt>
                <c:pt idx="5">
                  <c:v>84.648081656373378</c:v>
                </c:pt>
                <c:pt idx="6">
                  <c:v>86.763919176093665</c:v>
                </c:pt>
                <c:pt idx="7">
                  <c:v>89.15610961410782</c:v>
                </c:pt>
                <c:pt idx="8">
                  <c:v>91.248436204294705</c:v>
                </c:pt>
                <c:pt idx="9">
                  <c:v>93.50846080705297</c:v>
                </c:pt>
                <c:pt idx="10">
                  <c:v>96.571768553905386</c:v>
                </c:pt>
                <c:pt idx="11">
                  <c:v>97.391434318143979</c:v>
                </c:pt>
                <c:pt idx="12">
                  <c:v>99.118605133148307</c:v>
                </c:pt>
                <c:pt idx="13">
                  <c:v>101.28308999401278</c:v>
                </c:pt>
                <c:pt idx="14">
                  <c:v>104.36596417367413</c:v>
                </c:pt>
                <c:pt idx="15">
                  <c:v>107.77959179812824</c:v>
                </c:pt>
                <c:pt idx="16">
                  <c:v>110.44399247575075</c:v>
                </c:pt>
                <c:pt idx="17">
                  <c:v>113.80945066555981</c:v>
                </c:pt>
                <c:pt idx="18">
                  <c:v>116.55736327655113</c:v>
                </c:pt>
                <c:pt idx="19">
                  <c:v>119.68124702634272</c:v>
                </c:pt>
                <c:pt idx="20">
                  <c:v>123.38018462490326</c:v>
                </c:pt>
              </c:numCache>
            </c:numRef>
          </c:val>
          <c:smooth val="0"/>
        </c:ser>
        <c:dLbls>
          <c:showLegendKey val="0"/>
          <c:showVal val="0"/>
          <c:showCatName val="0"/>
          <c:showSerName val="0"/>
          <c:showPercent val="0"/>
          <c:showBubbleSize val="0"/>
        </c:dLbls>
        <c:marker val="1"/>
        <c:smooth val="0"/>
        <c:axId val="191177312"/>
        <c:axId val="191176920"/>
      </c:lineChart>
      <c:catAx>
        <c:axId val="19117613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91176528"/>
        <c:crosses val="autoZero"/>
        <c:auto val="1"/>
        <c:lblAlgn val="ctr"/>
        <c:lblOffset val="100"/>
        <c:tickLblSkip val="1"/>
        <c:noMultiLvlLbl val="0"/>
      </c:catAx>
      <c:valAx>
        <c:axId val="191176528"/>
        <c:scaling>
          <c:orientation val="minMax"/>
        </c:scaling>
        <c:delete val="0"/>
        <c:axPos val="l"/>
        <c:majorGridlines/>
        <c:title>
          <c:tx>
            <c:rich>
              <a:bodyPr rot="-5400000" vert="horz"/>
              <a:lstStyle/>
              <a:p>
                <a:pPr>
                  <a:defRPr sz="1200" b="0"/>
                </a:pPr>
                <a:r>
                  <a:rPr lang="en-US" sz="1200" b="0"/>
                  <a:t>% Generation Mix</a:t>
                </a:r>
              </a:p>
            </c:rich>
          </c:tx>
          <c:overlay val="0"/>
        </c:title>
        <c:numFmt formatCode="0%" sourceLinked="1"/>
        <c:majorTickMark val="out"/>
        <c:minorTickMark val="none"/>
        <c:tickLblPos val="nextTo"/>
        <c:crossAx val="191176136"/>
        <c:crosses val="autoZero"/>
        <c:crossBetween val="between"/>
      </c:valAx>
      <c:valAx>
        <c:axId val="191176920"/>
        <c:scaling>
          <c:orientation val="minMax"/>
          <c:max val="250"/>
          <c:min val="40"/>
        </c:scaling>
        <c:delete val="0"/>
        <c:axPos val="r"/>
        <c:title>
          <c:tx>
            <c:rich>
              <a:bodyPr rot="-5400000" vert="horz"/>
              <a:lstStyle/>
              <a:p>
                <a:pPr>
                  <a:defRPr sz="1200" b="0"/>
                </a:pPr>
                <a:r>
                  <a:rPr lang="en-US" sz="1200" b="0"/>
                  <a:t>$/MWh</a:t>
                </a:r>
              </a:p>
            </c:rich>
          </c:tx>
          <c:overlay val="0"/>
        </c:title>
        <c:numFmt formatCode="General" sourceLinked="1"/>
        <c:majorTickMark val="out"/>
        <c:minorTickMark val="none"/>
        <c:tickLblPos val="nextTo"/>
        <c:crossAx val="191177312"/>
        <c:crosses val="max"/>
        <c:crossBetween val="between"/>
        <c:majorUnit val="40"/>
      </c:valAx>
      <c:catAx>
        <c:axId val="191177312"/>
        <c:scaling>
          <c:orientation val="minMax"/>
        </c:scaling>
        <c:delete val="1"/>
        <c:axPos val="b"/>
        <c:majorTickMark val="out"/>
        <c:minorTickMark val="none"/>
        <c:tickLblPos val="nextTo"/>
        <c:crossAx val="191176920"/>
        <c:crosses val="autoZero"/>
        <c:auto val="1"/>
        <c:lblAlgn val="ctr"/>
        <c:lblOffset val="100"/>
        <c:noMultiLvlLbl val="0"/>
      </c:cat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Wet</a:t>
            </a:r>
            <a:r>
              <a:rPr lang="en-US" sz="1200" baseline="0"/>
              <a:t> CC</a:t>
            </a:r>
            <a:endParaRPr lang="en-US" sz="1200"/>
          </a:p>
        </c:rich>
      </c:tx>
      <c:overlay val="0"/>
      <c:spPr>
        <a:noFill/>
        <a:ln>
          <a:noFill/>
        </a:ln>
        <a:effectLst/>
      </c:spPr>
    </c:title>
    <c:autoTitleDeleted val="0"/>
    <c:plotArea>
      <c:layout/>
      <c:barChart>
        <c:barDir val="col"/>
        <c:grouping val="percentStacked"/>
        <c:varyColors val="0"/>
        <c:ser>
          <c:idx val="1"/>
          <c:order val="0"/>
          <c:tx>
            <c:strRef>
              <c:f>'WETCC GENERATION'!$B$55</c:f>
              <c:strCache>
                <c:ptCount val="1"/>
                <c:pt idx="0">
                  <c:v>Hydro</c:v>
                </c:pt>
              </c:strCache>
            </c:strRef>
          </c:tx>
          <c:spPr>
            <a:solidFill>
              <a:schemeClr val="accent1"/>
            </a:solid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GENERATION'!$C$55:$W$55</c:f>
              <c:numCache>
                <c:formatCode>General</c:formatCode>
                <c:ptCount val="21"/>
                <c:pt idx="7">
                  <c:v>2529.3357783599999</c:v>
                </c:pt>
                <c:pt idx="8">
                  <c:v>895.01797752000004</c:v>
                </c:pt>
                <c:pt idx="9">
                  <c:v>1282.3851775199998</c:v>
                </c:pt>
                <c:pt idx="10">
                  <c:v>1104.6394076399999</c:v>
                </c:pt>
                <c:pt idx="11">
                  <c:v>1742.6997883199999</c:v>
                </c:pt>
                <c:pt idx="12">
                  <c:v>2044.33146672</c:v>
                </c:pt>
                <c:pt idx="13">
                  <c:v>4335.3398380799999</c:v>
                </c:pt>
                <c:pt idx="14">
                  <c:v>2374.7325619200001</c:v>
                </c:pt>
                <c:pt idx="15">
                  <c:v>2353.4896495200001</c:v>
                </c:pt>
                <c:pt idx="16">
                  <c:v>2515.8822667199997</c:v>
                </c:pt>
                <c:pt idx="17">
                  <c:v>3746.3117791200002</c:v>
                </c:pt>
                <c:pt idx="18">
                  <c:v>3369.1766095200001</c:v>
                </c:pt>
                <c:pt idx="19">
                  <c:v>2695.1558419200001</c:v>
                </c:pt>
                <c:pt idx="20">
                  <c:v>3392.53917912</c:v>
                </c:pt>
              </c:numCache>
            </c:numRef>
          </c:val>
        </c:ser>
        <c:ser>
          <c:idx val="2"/>
          <c:order val="1"/>
          <c:tx>
            <c:strRef>
              <c:f>'WETCC GENERATION'!$B$56</c:f>
              <c:strCache>
                <c:ptCount val="1"/>
                <c:pt idx="0">
                  <c:v>Renewables</c:v>
                </c:pt>
              </c:strCache>
            </c:strRef>
          </c:tx>
          <c:spPr>
            <a:solidFill>
              <a:srgbClr val="92D050"/>
            </a:solid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GENERATION'!$C$56:$W$56</c:f>
              <c:numCache>
                <c:formatCode>General</c:formatCode>
                <c:ptCount val="21"/>
                <c:pt idx="7">
                  <c:v>9723.2885732399991</c:v>
                </c:pt>
                <c:pt idx="8">
                  <c:v>9723.2885732399991</c:v>
                </c:pt>
                <c:pt idx="9">
                  <c:v>9723.2885732399991</c:v>
                </c:pt>
                <c:pt idx="10">
                  <c:v>9723.2885732399991</c:v>
                </c:pt>
                <c:pt idx="11">
                  <c:v>9723.2885732399991</c:v>
                </c:pt>
                <c:pt idx="12">
                  <c:v>9723.2886082799996</c:v>
                </c:pt>
                <c:pt idx="13">
                  <c:v>9723.2885732399991</c:v>
                </c:pt>
                <c:pt idx="14">
                  <c:v>9723.2886082799996</c:v>
                </c:pt>
                <c:pt idx="15">
                  <c:v>9723.2886082799996</c:v>
                </c:pt>
                <c:pt idx="16">
                  <c:v>9723.2885732399991</c:v>
                </c:pt>
                <c:pt idx="17">
                  <c:v>9723.2885732399991</c:v>
                </c:pt>
                <c:pt idx="18">
                  <c:v>9723.2885732399991</c:v>
                </c:pt>
                <c:pt idx="19">
                  <c:v>9723.2885732399991</c:v>
                </c:pt>
                <c:pt idx="20">
                  <c:v>9723.2885732399991</c:v>
                </c:pt>
              </c:numCache>
            </c:numRef>
          </c:val>
        </c:ser>
        <c:ser>
          <c:idx val="3"/>
          <c:order val="2"/>
          <c:tx>
            <c:strRef>
              <c:f>'WETCC GENERATION'!$B$57</c:f>
              <c:strCache>
                <c:ptCount val="1"/>
                <c:pt idx="0">
                  <c:v>Nuclear</c:v>
                </c:pt>
              </c:strCache>
            </c:strRef>
          </c:tx>
          <c:spPr>
            <a:solidFill>
              <a:srgbClr val="FF6600"/>
            </a:solid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GENERATION'!$C$57:$W$57</c:f>
              <c:numCache>
                <c:formatCode>General</c:formatCode>
                <c:ptCount val="21"/>
                <c:pt idx="7">
                  <c:v>12783.81842628</c:v>
                </c:pt>
                <c:pt idx="8">
                  <c:v>12783.818312399999</c:v>
                </c:pt>
                <c:pt idx="9">
                  <c:v>12783.818435039999</c:v>
                </c:pt>
                <c:pt idx="10">
                  <c:v>12783.81842628</c:v>
                </c:pt>
                <c:pt idx="11">
                  <c:v>12783.81842628</c:v>
                </c:pt>
                <c:pt idx="12">
                  <c:v>12783.81842628</c:v>
                </c:pt>
                <c:pt idx="13">
                  <c:v>12783.81842628</c:v>
                </c:pt>
                <c:pt idx="14">
                  <c:v>12783.81842628</c:v>
                </c:pt>
                <c:pt idx="15">
                  <c:v>12783.81842628</c:v>
                </c:pt>
                <c:pt idx="16">
                  <c:v>12783.81842628</c:v>
                </c:pt>
                <c:pt idx="17">
                  <c:v>12783.81814596</c:v>
                </c:pt>
                <c:pt idx="18">
                  <c:v>12783.81842628</c:v>
                </c:pt>
                <c:pt idx="19">
                  <c:v>12783.81842628</c:v>
                </c:pt>
                <c:pt idx="20">
                  <c:v>12783.81842628</c:v>
                </c:pt>
              </c:numCache>
            </c:numRef>
          </c:val>
        </c:ser>
        <c:ser>
          <c:idx val="5"/>
          <c:order val="3"/>
          <c:tx>
            <c:strRef>
              <c:f>'WETCC GENERATION'!$B$59</c:f>
              <c:strCache>
                <c:ptCount val="1"/>
                <c:pt idx="0">
                  <c:v>Hydro</c:v>
                </c:pt>
              </c:strCache>
            </c:strRef>
          </c:tx>
          <c:spPr>
            <a:pattFill prst="dkUpDiag">
              <a:fgClr>
                <a:schemeClr val="accent1"/>
              </a:fgClr>
              <a:bgClr>
                <a:schemeClr val="bg1"/>
              </a:bgClr>
            </a:patt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GENERATION'!$C$59:$W$59</c:f>
              <c:numCache>
                <c:formatCode>General</c:formatCode>
                <c:ptCount val="21"/>
                <c:pt idx="0">
                  <c:v>1325.54543472</c:v>
                </c:pt>
                <c:pt idx="1">
                  <c:v>1295.60366712</c:v>
                </c:pt>
                <c:pt idx="2">
                  <c:v>1646.43290712</c:v>
                </c:pt>
                <c:pt idx="3">
                  <c:v>2246.2479775199999</c:v>
                </c:pt>
                <c:pt idx="4">
                  <c:v>1421.4530712108001</c:v>
                </c:pt>
                <c:pt idx="5">
                  <c:v>1134.1702086</c:v>
                </c:pt>
                <c:pt idx="6">
                  <c:v>1451.74024272</c:v>
                </c:pt>
              </c:numCache>
            </c:numRef>
          </c:val>
        </c:ser>
        <c:ser>
          <c:idx val="6"/>
          <c:order val="4"/>
          <c:tx>
            <c:strRef>
              <c:f>'WETCC GENERATION'!$B$60</c:f>
              <c:strCache>
                <c:ptCount val="1"/>
                <c:pt idx="0">
                  <c:v>Renewables</c:v>
                </c:pt>
              </c:strCache>
            </c:strRef>
          </c:tx>
          <c:spPr>
            <a:pattFill prst="dkUpDiag">
              <a:fgClr>
                <a:schemeClr val="accent6"/>
              </a:fgClr>
              <a:bgClr>
                <a:schemeClr val="bg1"/>
              </a:bgClr>
            </a:patt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GENERATION'!$C$60:$W$60</c:f>
              <c:numCache>
                <c:formatCode>General</c:formatCode>
                <c:ptCount val="21"/>
                <c:pt idx="0">
                  <c:v>0</c:v>
                </c:pt>
                <c:pt idx="1">
                  <c:v>0</c:v>
                </c:pt>
                <c:pt idx="2">
                  <c:v>0</c:v>
                </c:pt>
                <c:pt idx="3">
                  <c:v>2323.3164076799999</c:v>
                </c:pt>
                <c:pt idx="4">
                  <c:v>4805.4766689600001</c:v>
                </c:pt>
                <c:pt idx="5">
                  <c:v>7995.3242787600002</c:v>
                </c:pt>
                <c:pt idx="6">
                  <c:v>9161.8818191999999</c:v>
                </c:pt>
              </c:numCache>
            </c:numRef>
          </c:val>
        </c:ser>
        <c:ser>
          <c:idx val="7"/>
          <c:order val="5"/>
          <c:tx>
            <c:strRef>
              <c:f>'WETCC GENERATION'!$B$61</c:f>
              <c:strCache>
                <c:ptCount val="1"/>
                <c:pt idx="0">
                  <c:v>Nuclear</c:v>
                </c:pt>
              </c:strCache>
            </c:strRef>
          </c:tx>
          <c:spPr>
            <a:pattFill prst="dkUpDiag">
              <a:fgClr>
                <a:srgbClr val="FF6600"/>
              </a:fgClr>
              <a:bgClr>
                <a:schemeClr val="bg1"/>
              </a:bgClr>
            </a:patt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GENERATION'!$C$61:$W$61</c:f>
              <c:numCache>
                <c:formatCode>General</c:formatCode>
                <c:ptCount val="21"/>
                <c:pt idx="0">
                  <c:v>12783.81842628</c:v>
                </c:pt>
                <c:pt idx="1">
                  <c:v>12783.81842628</c:v>
                </c:pt>
                <c:pt idx="2">
                  <c:v>12783.81814596</c:v>
                </c:pt>
                <c:pt idx="3">
                  <c:v>12783.81842628</c:v>
                </c:pt>
                <c:pt idx="4">
                  <c:v>12783.81842628</c:v>
                </c:pt>
                <c:pt idx="5">
                  <c:v>12783.81842628</c:v>
                </c:pt>
                <c:pt idx="6">
                  <c:v>12783.81842628</c:v>
                </c:pt>
              </c:numCache>
            </c:numRef>
          </c:val>
        </c:ser>
        <c:ser>
          <c:idx val="0"/>
          <c:order val="8"/>
          <c:tx>
            <c:strRef>
              <c:f>'WETCC GENERATION'!$B$54</c:f>
              <c:strCache>
                <c:ptCount val="1"/>
                <c:pt idx="0">
                  <c:v>Fossil fuel</c:v>
                </c:pt>
              </c:strCache>
            </c:strRef>
          </c:tx>
          <c:spPr>
            <a:solidFill>
              <a:schemeClr val="tx1">
                <a:lumMod val="65000"/>
                <a:lumOff val="35000"/>
              </a:schemeClr>
            </a:solid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GENERATION'!$C$54:$W$54</c:f>
              <c:numCache>
                <c:formatCode>General</c:formatCode>
                <c:ptCount val="21"/>
                <c:pt idx="7">
                  <c:v>308866.66193111992</c:v>
                </c:pt>
                <c:pt idx="8">
                  <c:v>320552.09876963997</c:v>
                </c:pt>
                <c:pt idx="9">
                  <c:v>332276.61854964</c:v>
                </c:pt>
                <c:pt idx="10">
                  <c:v>346136.32568687998</c:v>
                </c:pt>
                <c:pt idx="11">
                  <c:v>346136.33654052002</c:v>
                </c:pt>
                <c:pt idx="12">
                  <c:v>346196.41618584003</c:v>
                </c:pt>
                <c:pt idx="13">
                  <c:v>350167.23997595999</c:v>
                </c:pt>
                <c:pt idx="14">
                  <c:v>361675.11995399999</c:v>
                </c:pt>
                <c:pt idx="15">
                  <c:v>366927.11413740006</c:v>
                </c:pt>
                <c:pt idx="16">
                  <c:v>379559.63909423997</c:v>
                </c:pt>
                <c:pt idx="17">
                  <c:v>389348.64170975995</c:v>
                </c:pt>
                <c:pt idx="18">
                  <c:v>402136.61563475995</c:v>
                </c:pt>
                <c:pt idx="19">
                  <c:v>414089.68741512002</c:v>
                </c:pt>
                <c:pt idx="20">
                  <c:v>415475.05315535999</c:v>
                </c:pt>
              </c:numCache>
            </c:numRef>
          </c:val>
        </c:ser>
        <c:ser>
          <c:idx val="4"/>
          <c:order val="9"/>
          <c:tx>
            <c:strRef>
              <c:f>'WETCC GENERATION'!$B$58</c:f>
              <c:strCache>
                <c:ptCount val="1"/>
                <c:pt idx="0">
                  <c:v>Fossil fuel</c:v>
                </c:pt>
              </c:strCache>
            </c:strRef>
          </c:tx>
          <c:spPr>
            <a:pattFill prst="dkUpDiag">
              <a:fgClr>
                <a:schemeClr val="tx1">
                  <a:lumMod val="65000"/>
                  <a:lumOff val="35000"/>
                </a:schemeClr>
              </a:fgClr>
              <a:bgClr>
                <a:schemeClr val="bg1"/>
              </a:bgClr>
            </a:pattFill>
            <a:ln>
              <a:noFill/>
            </a:ln>
            <a:effectLst/>
          </c:spPr>
          <c:invertIfNegative val="0"/>
          <c:cat>
            <c:numRef>
              <c:f>'WETCC GENERATION'!$C$49:$W$49</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'WETCC GENERATION'!$C$58:$W$58</c:f>
              <c:numCache>
                <c:formatCode>General</c:formatCode>
                <c:ptCount val="21"/>
                <c:pt idx="0">
                  <c:v>258529.81252175997</c:v>
                </c:pt>
                <c:pt idx="1">
                  <c:v>265363.07266703999</c:v>
                </c:pt>
                <c:pt idx="2">
                  <c:v>269095.61194788001</c:v>
                </c:pt>
                <c:pt idx="3">
                  <c:v>276703.39571004</c:v>
                </c:pt>
                <c:pt idx="4">
                  <c:v>281557.76645329082</c:v>
                </c:pt>
                <c:pt idx="5">
                  <c:v>284263.35434855998</c:v>
                </c:pt>
                <c:pt idx="6">
                  <c:v>295157.27533716121</c:v>
                </c:pt>
              </c:numCache>
            </c:numRef>
          </c:val>
        </c:ser>
        <c:dLbls>
          <c:showLegendKey val="0"/>
          <c:showVal val="0"/>
          <c:showCatName val="0"/>
          <c:showSerName val="0"/>
          <c:showPercent val="0"/>
          <c:showBubbleSize val="0"/>
        </c:dLbls>
        <c:gapWidth val="50"/>
        <c:overlap val="100"/>
        <c:axId val="191178096"/>
        <c:axId val="191178488"/>
      </c:barChart>
      <c:lineChart>
        <c:grouping val="standard"/>
        <c:varyColors val="0"/>
        <c:ser>
          <c:idx val="8"/>
          <c:order val="6"/>
          <c:tx>
            <c:strRef>
              <c:f>'WETCC GENERATION'!$B$64</c:f>
              <c:strCache>
                <c:ptCount val="1"/>
                <c:pt idx="0">
                  <c:v>ACOE</c:v>
                </c:pt>
              </c:strCache>
            </c:strRef>
          </c:tx>
          <c:spPr>
            <a:ln w="38100" cap="rnd">
              <a:solidFill>
                <a:srgbClr val="C00000"/>
              </a:solidFill>
              <a:round/>
            </a:ln>
            <a:effectLst/>
          </c:spPr>
          <c:marker>
            <c:symbol val="none"/>
          </c:marker>
          <c:val>
            <c:numRef>
              <c:f>'WETCC GENERATION'!$C$64:$W$64</c:f>
              <c:numCache>
                <c:formatCode>General</c:formatCode>
                <c:ptCount val="21"/>
                <c:pt idx="6">
                  <c:v>86.645432338939685</c:v>
                </c:pt>
                <c:pt idx="7">
                  <c:v>88.949679211558944</c:v>
                </c:pt>
                <c:pt idx="8">
                  <c:v>91.221971173404327</c:v>
                </c:pt>
                <c:pt idx="9">
                  <c:v>93.348667516527982</c:v>
                </c:pt>
                <c:pt idx="10">
                  <c:v>96.20115526738897</c:v>
                </c:pt>
                <c:pt idx="11">
                  <c:v>97.02080590390635</c:v>
                </c:pt>
                <c:pt idx="12">
                  <c:v>99.242401643083539</c:v>
                </c:pt>
                <c:pt idx="13">
                  <c:v>101.20030002508362</c:v>
                </c:pt>
                <c:pt idx="14">
                  <c:v>104.7610214361379</c:v>
                </c:pt>
                <c:pt idx="15">
                  <c:v>107.94005633844893</c:v>
                </c:pt>
                <c:pt idx="16">
                  <c:v>110.88903358645092</c:v>
                </c:pt>
                <c:pt idx="17">
                  <c:v>113.47557414117816</c:v>
                </c:pt>
                <c:pt idx="18">
                  <c:v>116.40573898792476</c:v>
                </c:pt>
                <c:pt idx="19">
                  <c:v>119.5078828320018</c:v>
                </c:pt>
                <c:pt idx="20">
                  <c:v>122.87568832702171</c:v>
                </c:pt>
              </c:numCache>
            </c:numRef>
          </c:val>
          <c:smooth val="0"/>
        </c:ser>
        <c:ser>
          <c:idx val="9"/>
          <c:order val="7"/>
          <c:tx>
            <c:strRef>
              <c:f>'WETCC GENERATION'!$B$65</c:f>
              <c:strCache>
                <c:ptCount val="1"/>
                <c:pt idx="0">
                  <c:v>ACOE</c:v>
                </c:pt>
              </c:strCache>
            </c:strRef>
          </c:tx>
          <c:spPr>
            <a:ln w="38100" cap="rnd">
              <a:solidFill>
                <a:srgbClr val="C00000"/>
              </a:solidFill>
              <a:prstDash val="sysDash"/>
              <a:round/>
            </a:ln>
            <a:effectLst/>
          </c:spPr>
          <c:marker>
            <c:symbol val="none"/>
          </c:marker>
          <c:val>
            <c:numRef>
              <c:f>'WETCC GENERATION'!$C$65:$I$65</c:f>
              <c:numCache>
                <c:formatCode>General</c:formatCode>
                <c:ptCount val="7"/>
                <c:pt idx="0">
                  <c:v>71.083909142666514</c:v>
                </c:pt>
                <c:pt idx="1">
                  <c:v>73.312893241121742</c:v>
                </c:pt>
                <c:pt idx="2">
                  <c:v>75.191622834662468</c:v>
                </c:pt>
                <c:pt idx="3">
                  <c:v>77.589940273455511</c:v>
                </c:pt>
                <c:pt idx="4">
                  <c:v>81.247828142649752</c:v>
                </c:pt>
                <c:pt idx="5">
                  <c:v>84.602143095073984</c:v>
                </c:pt>
                <c:pt idx="6">
                  <c:v>86.645432338939685</c:v>
                </c:pt>
              </c:numCache>
            </c:numRef>
          </c:val>
          <c:smooth val="0"/>
        </c:ser>
        <c:dLbls>
          <c:showLegendKey val="0"/>
          <c:showVal val="0"/>
          <c:showCatName val="0"/>
          <c:showSerName val="0"/>
          <c:showPercent val="0"/>
          <c:showBubbleSize val="0"/>
        </c:dLbls>
        <c:marker val="1"/>
        <c:smooth val="0"/>
        <c:axId val="191179272"/>
        <c:axId val="191178880"/>
      </c:lineChart>
      <c:catAx>
        <c:axId val="19117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8488"/>
        <c:crosses val="autoZero"/>
        <c:auto val="1"/>
        <c:lblAlgn val="ctr"/>
        <c:lblOffset val="100"/>
        <c:noMultiLvlLbl val="0"/>
      </c:catAx>
      <c:valAx>
        <c:axId val="191178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 Generation Mix</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8096"/>
        <c:crosses val="autoZero"/>
        <c:crossBetween val="between"/>
      </c:valAx>
      <c:valAx>
        <c:axId val="191178880"/>
        <c:scaling>
          <c:orientation val="minMax"/>
          <c:max val="250"/>
          <c:min val="40"/>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$/MWh</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9272"/>
        <c:crosses val="max"/>
        <c:crossBetween val="between"/>
        <c:majorUnit val="40"/>
      </c:valAx>
      <c:catAx>
        <c:axId val="191179272"/>
        <c:scaling>
          <c:orientation val="minMax"/>
        </c:scaling>
        <c:delete val="1"/>
        <c:axPos val="b"/>
        <c:majorTickMark val="out"/>
        <c:minorTickMark val="none"/>
        <c:tickLblPos val="nextTo"/>
        <c:crossAx val="19117888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Lesotho - Climate Change</a:t>
            </a:r>
          </a:p>
        </c:rich>
      </c:tx>
      <c:overlay val="0"/>
    </c:title>
    <c:autoTitleDeleted val="0"/>
    <c:plotArea>
      <c:layout/>
      <c:barChart>
        <c:barDir val="col"/>
        <c:grouping val="stacked"/>
        <c:varyColors val="0"/>
        <c:ser>
          <c:idx val="2"/>
          <c:order val="0"/>
          <c:tx>
            <c:strRef>
              <c:f>'[WB SAPP LESOTHO 2013 06 21.xlsx]CC CAPACITY'!$N$25</c:f>
              <c:strCache>
                <c:ptCount val="1"/>
                <c:pt idx="0">
                  <c:v>Fossil fuel</c:v>
                </c:pt>
              </c:strCache>
            </c:strRef>
          </c:tx>
          <c:spPr>
            <a:solidFill>
              <a:schemeClr val="tx1">
                <a:lumMod val="65000"/>
                <a:lumOff val="35000"/>
              </a:schemeClr>
            </a:solidFill>
          </c:spPr>
          <c:invertIfNegative val="0"/>
          <c:cat>
            <c:numRef>
              <c:f>'[WB SAPP LESOTHO 2013 06 21.xlsx]CC CAPACITY'!$M$26:$M$46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'[WB SAPP LESOTHO 2013 06 21.xlsx]CC CAPACITY'!$N$26:$N$46</c:f>
              <c:numCache>
                <c:formatCode>_(* #,##0_);_(* \(#,##0\);_(* "-"??_);_(@_)</c:formatCode>
                <c:ptCount val="21"/>
                <c:pt idx="0">
                  <c:v>5.338300000000018E-2</c:v>
                </c:pt>
                <c:pt idx="1">
                  <c:v>6.9720000000000226E-2</c:v>
                </c:pt>
                <c:pt idx="2">
                  <c:v>0.17123399999999833</c:v>
                </c:pt>
                <c:pt idx="3">
                  <c:v>0.27272599999999869</c:v>
                </c:pt>
                <c:pt idx="4">
                  <c:v>1.517042</c:v>
                </c:pt>
                <c:pt idx="5">
                  <c:v>3.3237249999999996</c:v>
                </c:pt>
                <c:pt idx="6">
                  <c:v>3.3237249999999996</c:v>
                </c:pt>
                <c:pt idx="7">
                  <c:v>3.3237249999999996</c:v>
                </c:pt>
                <c:pt idx="8">
                  <c:v>3.3237249999999996</c:v>
                </c:pt>
                <c:pt idx="9">
                  <c:v>4.7218280000000021</c:v>
                </c:pt>
                <c:pt idx="10">
                  <c:v>5.4170559999999988</c:v>
                </c:pt>
                <c:pt idx="11">
                  <c:v>6.8836659999999981</c:v>
                </c:pt>
                <c:pt idx="12">
                  <c:v>7.9669070000000026</c:v>
                </c:pt>
                <c:pt idx="13">
                  <c:v>6.7294049999999999</c:v>
                </c:pt>
                <c:pt idx="14">
                  <c:v>4.9379070000000009</c:v>
                </c:pt>
                <c:pt idx="15">
                  <c:v>5.1534629999999995</c:v>
                </c:pt>
                <c:pt idx="16">
                  <c:v>5.0634629999999996</c:v>
                </c:pt>
                <c:pt idx="17">
                  <c:v>4.9734629999999997</c:v>
                </c:pt>
                <c:pt idx="18">
                  <c:v>5.048648</c:v>
                </c:pt>
                <c:pt idx="19">
                  <c:v>3.7595259999999997</c:v>
                </c:pt>
                <c:pt idx="20">
                  <c:v>2.0418830000000003</c:v>
                </c:pt>
              </c:numCache>
            </c:numRef>
          </c:val>
        </c:ser>
        <c:ser>
          <c:idx val="3"/>
          <c:order val="1"/>
          <c:tx>
            <c:strRef>
              <c:f>'[WB SAPP LESOTHO 2013 06 21.xlsx]CC CAPACITY'!$O$25</c:f>
              <c:strCache>
                <c:ptCount val="1"/>
                <c:pt idx="0">
                  <c:v>Hydro</c:v>
                </c:pt>
              </c:strCache>
            </c:strRef>
          </c:tx>
          <c:spPr>
            <a:solidFill>
              <a:schemeClr val="accent1"/>
            </a:solidFill>
          </c:spPr>
          <c:invertIfNegative val="0"/>
          <c:cat>
            <c:numRef>
              <c:f>'[WB SAPP LESOTHO 2013 06 21.xlsx]CC CAPACITY'!$M$26:$M$46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'[WB SAPP LESOTHO 2013 06 21.xlsx]CC CAPACITY'!$O$26:$O$46</c:f>
              <c:numCache>
                <c:formatCode>_(* #,##0_);_(* \(#,##0\);_(* "-"??_);_(@_)</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9.9999999999909051E-3</c:v>
                </c:pt>
                <c:pt idx="14">
                  <c:v>9.9999999999909051E-3</c:v>
                </c:pt>
                <c:pt idx="15">
                  <c:v>0</c:v>
                </c:pt>
                <c:pt idx="16">
                  <c:v>0</c:v>
                </c:pt>
                <c:pt idx="17">
                  <c:v>0</c:v>
                </c:pt>
                <c:pt idx="18">
                  <c:v>0</c:v>
                </c:pt>
                <c:pt idx="19">
                  <c:v>0</c:v>
                </c:pt>
                <c:pt idx="20">
                  <c:v>0</c:v>
                </c:pt>
              </c:numCache>
            </c:numRef>
          </c:val>
        </c:ser>
        <c:ser>
          <c:idx val="4"/>
          <c:order val="2"/>
          <c:tx>
            <c:strRef>
              <c:f>'[WB SAPP LESOTHO 2013 06 21.xlsx]CC CAPACITY'!$P$25</c:f>
              <c:strCache>
                <c:ptCount val="1"/>
                <c:pt idx="0">
                  <c:v>Renewables</c:v>
                </c:pt>
              </c:strCache>
            </c:strRef>
          </c:tx>
          <c:spPr>
            <a:solidFill>
              <a:srgbClr val="92D050"/>
            </a:solidFill>
          </c:spPr>
          <c:invertIfNegative val="0"/>
          <c:cat>
            <c:numRef>
              <c:f>'[WB SAPP LESOTHO 2013 06 21.xlsx]CC CAPACITY'!$M$26:$M$46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'[WB SAPP LESOTHO 2013 06 21.xlsx]CC CAPACITY'!$P$26:$P$46</c:f>
              <c:numCache>
                <c:formatCode>_(* #,##0_);_(* \(#,##0\);_(* "-"??_);_(@_)</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9.9999999999909051E-3</c:v>
                </c:pt>
                <c:pt idx="17">
                  <c:v>1.0000000000005116E-2</c:v>
                </c:pt>
                <c:pt idx="18">
                  <c:v>9.9999999999909051E-3</c:v>
                </c:pt>
                <c:pt idx="19">
                  <c:v>9.9999999999909051E-3</c:v>
                </c:pt>
                <c:pt idx="20">
                  <c:v>9.9999999999909051E-3</c:v>
                </c:pt>
              </c:numCache>
            </c:numRef>
          </c:val>
        </c:ser>
        <c:ser>
          <c:idx val="0"/>
          <c:order val="3"/>
          <c:tx>
            <c:strRef>
              <c:f>'[WB SAPP LESOTHO 2013 06 21.xlsx]CC CAPACITY'!$Q$25</c:f>
              <c:strCache>
                <c:ptCount val="1"/>
                <c:pt idx="0">
                  <c:v>Nuclear</c:v>
                </c:pt>
              </c:strCache>
            </c:strRef>
          </c:tx>
          <c:spPr>
            <a:solidFill>
              <a:srgbClr val="FF6600"/>
            </a:solidFill>
          </c:spPr>
          <c:invertIfNegative val="0"/>
          <c:cat>
            <c:numRef>
              <c:f>'[WB SAPP LESOTHO 2013 06 21.xlsx]CC CAPACITY'!$M$26:$M$46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'[WB SAPP LESOTHO 2013 06 21.xlsx]CC CAPACITY'!$Q$26:$Q$46</c:f>
              <c:numCache>
                <c:formatCode>_(* #,##0_);_(* \(#,##0\);_(* "-"??_);_(@_)</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467072"/>
        <c:axId val="189467464"/>
      </c:barChart>
      <c:catAx>
        <c:axId val="189467072"/>
        <c:scaling>
          <c:orientation val="minMax"/>
        </c:scaling>
        <c:delete val="0"/>
        <c:axPos val="b"/>
        <c:numFmt formatCode="General" sourceLinked="1"/>
        <c:majorTickMark val="out"/>
        <c:minorTickMark val="none"/>
        <c:tickLblPos val="nextTo"/>
        <c:crossAx val="189467464"/>
        <c:crosses val="autoZero"/>
        <c:auto val="1"/>
        <c:lblAlgn val="ctr"/>
        <c:lblOffset val="100"/>
        <c:noMultiLvlLbl val="0"/>
      </c:catAx>
      <c:valAx>
        <c:axId val="189467464"/>
        <c:scaling>
          <c:orientation val="minMax"/>
        </c:scaling>
        <c:delete val="0"/>
        <c:axPos val="l"/>
        <c:majorGridlines/>
        <c:title>
          <c:tx>
            <c:rich>
              <a:bodyPr rot="-5400000" vert="horz"/>
              <a:lstStyle/>
              <a:p>
                <a:pPr>
                  <a:defRPr b="0"/>
                </a:pPr>
                <a:r>
                  <a:rPr lang="en-US" b="0"/>
                  <a:t>MW</a:t>
                </a:r>
              </a:p>
            </c:rich>
          </c:tx>
          <c:overlay val="0"/>
        </c:title>
        <c:numFmt formatCode="_(* #,##0_);_(* \(#,##0\);_(* &quot;-&quot;??_);_(@_)" sourceLinked="1"/>
        <c:majorTickMark val="out"/>
        <c:minorTickMark val="none"/>
        <c:tickLblPos val="nextTo"/>
        <c:crossAx val="189467072"/>
        <c:crosses val="autoZero"/>
        <c:crossBetween val="between"/>
      </c:valAx>
    </c:plotArea>
    <c:legend>
      <c:legendPos val="r"/>
      <c:layout>
        <c:manualLayout>
          <c:xMode val="edge"/>
          <c:yMode val="edge"/>
          <c:x val="0"/>
          <c:y val="0"/>
          <c:w val="1"/>
          <c:h val="1"/>
        </c:manualLayout>
      </c:layout>
      <c:overlay val="0"/>
      <c:spPr>
        <a:solidFill>
          <a:schemeClr val="bg1"/>
        </a:solidFill>
      </c:spPr>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Gariep</a:t>
            </a:r>
            <a:r>
              <a:rPr lang="en-US" dirty="0"/>
              <a:t> Hydroelectric plant </a:t>
            </a:r>
            <a:r>
              <a:rPr lang="en-US" dirty="0" smtClean="0"/>
              <a:t>– Current World Bank effort</a:t>
            </a:r>
            <a:endParaRPr lang="en-US" dirty="0"/>
          </a:p>
        </c:rich>
      </c:tx>
      <c:overlay val="0"/>
    </c:title>
    <c:autoTitleDeleted val="0"/>
    <c:plotArea>
      <c:layout/>
      <c:barChart>
        <c:barDir val="col"/>
        <c:grouping val="clustered"/>
        <c:varyColors val="0"/>
        <c:ser>
          <c:idx val="0"/>
          <c:order val="0"/>
          <c:tx>
            <c:strRef>
              <c:f>'Historic Climate (1965-2005)'!$E$48</c:f>
              <c:strCache>
                <c:ptCount val="1"/>
                <c:pt idx="0">
                  <c:v>Gariep</c:v>
                </c:pt>
              </c:strCache>
            </c:strRef>
          </c:tx>
          <c:spPr>
            <a:noFill/>
            <a:ln>
              <a:solidFill>
                <a:srgbClr val="4F81BD"/>
              </a:solidFill>
            </a:ln>
          </c:spPr>
          <c:invertIfNegative val="0"/>
          <c:cat>
            <c:numRef>
              <c:f>'Historic Climate (1965-2005)'!$DV$47:$IW$47</c:f>
              <c:numCache>
                <c:formatCode>General</c:formatCode>
                <c:ptCount val="132"/>
                <c:pt idx="0">
                  <c:v>2020</c:v>
                </c:pt>
                <c:pt idx="12">
                  <c:v>2021</c:v>
                </c:pt>
                <c:pt idx="24">
                  <c:v>2022</c:v>
                </c:pt>
                <c:pt idx="36">
                  <c:v>2023</c:v>
                </c:pt>
                <c:pt idx="48">
                  <c:v>2024</c:v>
                </c:pt>
                <c:pt idx="60">
                  <c:v>2025</c:v>
                </c:pt>
                <c:pt idx="72">
                  <c:v>2026</c:v>
                </c:pt>
                <c:pt idx="84">
                  <c:v>2027</c:v>
                </c:pt>
                <c:pt idx="96">
                  <c:v>2028</c:v>
                </c:pt>
                <c:pt idx="108">
                  <c:v>2029</c:v>
                </c:pt>
                <c:pt idx="120">
                  <c:v>2030</c:v>
                </c:pt>
              </c:numCache>
            </c:numRef>
          </c:cat>
          <c:val>
            <c:numRef>
              <c:f>'Historic Climate (1965-2005)'!$DV$48:$IW$48</c:f>
              <c:numCache>
                <c:formatCode>General</c:formatCode>
                <c:ptCount val="132"/>
                <c:pt idx="0">
                  <c:v>4.337642883489972E-2</c:v>
                </c:pt>
                <c:pt idx="1">
                  <c:v>7.2135342988344453E-2</c:v>
                </c:pt>
                <c:pt idx="2">
                  <c:v>4.8530461645210278E-2</c:v>
                </c:pt>
                <c:pt idx="3">
                  <c:v>2.6993822093882614E-2</c:v>
                </c:pt>
                <c:pt idx="4">
                  <c:v>2.1744495784832778E-2</c:v>
                </c:pt>
                <c:pt idx="5">
                  <c:v>2.2667131165656249E-2</c:v>
                </c:pt>
                <c:pt idx="6">
                  <c:v>2.1076939282795418E-2</c:v>
                </c:pt>
                <c:pt idx="7">
                  <c:v>5.1072844320901388E-2</c:v>
                </c:pt>
                <c:pt idx="8">
                  <c:v>4.0705834500100832E-2</c:v>
                </c:pt>
                <c:pt idx="9">
                  <c:v>4.4768574204833891E-2</c:v>
                </c:pt>
                <c:pt idx="10">
                  <c:v>2.9968238806366392E-2</c:v>
                </c:pt>
                <c:pt idx="11">
                  <c:v>3.8224499759849165E-2</c:v>
                </c:pt>
                <c:pt idx="12">
                  <c:v>5.3756558965918334E-2</c:v>
                </c:pt>
                <c:pt idx="13">
                  <c:v>9.1788203032566115E-2</c:v>
                </c:pt>
                <c:pt idx="14">
                  <c:v>0.16396488918336</c:v>
                </c:pt>
                <c:pt idx="15">
                  <c:v>9.5719029266595007E-2</c:v>
                </c:pt>
                <c:pt idx="16">
                  <c:v>8.4032683787202508E-2</c:v>
                </c:pt>
                <c:pt idx="17">
                  <c:v>7.1547746480096111E-2</c:v>
                </c:pt>
                <c:pt idx="18">
                  <c:v>6.5939251786703609E-2</c:v>
                </c:pt>
                <c:pt idx="19">
                  <c:v>6.368607447928111E-2</c:v>
                </c:pt>
                <c:pt idx="20">
                  <c:v>5.167922514600222E-2</c:v>
                </c:pt>
                <c:pt idx="21">
                  <c:v>5.0680245095196939E-2</c:v>
                </c:pt>
                <c:pt idx="22">
                  <c:v>6.3294349939495551E-2</c:v>
                </c:pt>
                <c:pt idx="23">
                  <c:v>5.40942746679825E-2</c:v>
                </c:pt>
                <c:pt idx="24">
                  <c:v>0.12435668130673085</c:v>
                </c:pt>
                <c:pt idx="25">
                  <c:v>0.42494221355549727</c:v>
                </c:pt>
                <c:pt idx="26">
                  <c:v>0.50176225989152778</c:v>
                </c:pt>
                <c:pt idx="27">
                  <c:v>0.2078659485860225</c:v>
                </c:pt>
                <c:pt idx="28">
                  <c:v>0.16970141568432029</c:v>
                </c:pt>
                <c:pt idx="29">
                  <c:v>0.15150026382353862</c:v>
                </c:pt>
                <c:pt idx="30">
                  <c:v>0.13502683800791554</c:v>
                </c:pt>
                <c:pt idx="31">
                  <c:v>0.12464971180140973</c:v>
                </c:pt>
                <c:pt idx="32">
                  <c:v>0.1106128901698961</c:v>
                </c:pt>
                <c:pt idx="33">
                  <c:v>0.10182380621234416</c:v>
                </c:pt>
                <c:pt idx="34">
                  <c:v>0.16279617397244167</c:v>
                </c:pt>
                <c:pt idx="35">
                  <c:v>0.10212029398750694</c:v>
                </c:pt>
                <c:pt idx="36">
                  <c:v>0.1265647341006611</c:v>
                </c:pt>
                <c:pt idx="37">
                  <c:v>0.22068817668921833</c:v>
                </c:pt>
                <c:pt idx="38">
                  <c:v>0.17225781041818999</c:v>
                </c:pt>
                <c:pt idx="39">
                  <c:v>0.11489015095019971</c:v>
                </c:pt>
                <c:pt idx="40">
                  <c:v>8.9579275341270553E-2</c:v>
                </c:pt>
                <c:pt idx="41">
                  <c:v>7.8934191370167231E-2</c:v>
                </c:pt>
                <c:pt idx="42">
                  <c:v>7.1469193215075832E-2</c:v>
                </c:pt>
                <c:pt idx="43">
                  <c:v>6.7707333083583607E-2</c:v>
                </c:pt>
                <c:pt idx="44">
                  <c:v>6.0695390889985282E-2</c:v>
                </c:pt>
                <c:pt idx="45">
                  <c:v>5.188051064884195E-2</c:v>
                </c:pt>
                <c:pt idx="46">
                  <c:v>5.8968735018938331E-2</c:v>
                </c:pt>
                <c:pt idx="47">
                  <c:v>5.8568085637546112E-2</c:v>
                </c:pt>
                <c:pt idx="48">
                  <c:v>0.45197671512571669</c:v>
                </c:pt>
                <c:pt idx="49">
                  <c:v>0.96554533022221389</c:v>
                </c:pt>
                <c:pt idx="50">
                  <c:v>0.91707514953874714</c:v>
                </c:pt>
                <c:pt idx="51">
                  <c:v>0.40875023718729997</c:v>
                </c:pt>
                <c:pt idx="52">
                  <c:v>0.22451852986857526</c:v>
                </c:pt>
                <c:pt idx="53">
                  <c:v>0.20285587096431862</c:v>
                </c:pt>
                <c:pt idx="54">
                  <c:v>0.15922930137663499</c:v>
                </c:pt>
                <c:pt idx="55">
                  <c:v>0.14845585978037806</c:v>
                </c:pt>
                <c:pt idx="56">
                  <c:v>0.12966207872448834</c:v>
                </c:pt>
                <c:pt idx="57">
                  <c:v>0.11661101978011527</c:v>
                </c:pt>
                <c:pt idx="58">
                  <c:v>0.231485095039525</c:v>
                </c:pt>
                <c:pt idx="59">
                  <c:v>0.18546496410563612</c:v>
                </c:pt>
                <c:pt idx="60">
                  <c:v>0.24796407344121693</c:v>
                </c:pt>
                <c:pt idx="61">
                  <c:v>0.47952213398979165</c:v>
                </c:pt>
                <c:pt idx="62">
                  <c:v>0.27357044187417195</c:v>
                </c:pt>
                <c:pt idx="63">
                  <c:v>0.16897446114130193</c:v>
                </c:pt>
                <c:pt idx="64">
                  <c:v>0.1365418786999486</c:v>
                </c:pt>
                <c:pt idx="65">
                  <c:v>0.12631762997687668</c:v>
                </c:pt>
                <c:pt idx="66">
                  <c:v>0.11719451111851195</c:v>
                </c:pt>
                <c:pt idx="67">
                  <c:v>0.10832120082155137</c:v>
                </c:pt>
                <c:pt idx="68">
                  <c:v>0.10429095700099916</c:v>
                </c:pt>
                <c:pt idx="69">
                  <c:v>9.122098060056083E-2</c:v>
                </c:pt>
                <c:pt idx="70">
                  <c:v>9.6011918863711382E-2</c:v>
                </c:pt>
                <c:pt idx="71">
                  <c:v>0.32674449775605002</c:v>
                </c:pt>
                <c:pt idx="72">
                  <c:v>0.88525724808039996</c:v>
                </c:pt>
                <c:pt idx="73">
                  <c:v>0.99417899034005841</c:v>
                </c:pt>
                <c:pt idx="74">
                  <c:v>0.99417899034005841</c:v>
                </c:pt>
                <c:pt idx="75">
                  <c:v>0.41658162523485559</c:v>
                </c:pt>
                <c:pt idx="76">
                  <c:v>0.26502018836973001</c:v>
                </c:pt>
                <c:pt idx="77">
                  <c:v>0.18305843332734997</c:v>
                </c:pt>
                <c:pt idx="78">
                  <c:v>0.15385070544211002</c:v>
                </c:pt>
                <c:pt idx="79">
                  <c:v>0.13905357243373417</c:v>
                </c:pt>
                <c:pt idx="80">
                  <c:v>0.12893301408648278</c:v>
                </c:pt>
                <c:pt idx="81">
                  <c:v>0.30224066660778054</c:v>
                </c:pt>
                <c:pt idx="82">
                  <c:v>0.19459719696452057</c:v>
                </c:pt>
                <c:pt idx="83">
                  <c:v>0.14606446935279419</c:v>
                </c:pt>
                <c:pt idx="84">
                  <c:v>0.20787673401720191</c:v>
                </c:pt>
                <c:pt idx="85">
                  <c:v>0.31147470252483334</c:v>
                </c:pt>
                <c:pt idx="86">
                  <c:v>0.3188898932873</c:v>
                </c:pt>
                <c:pt idx="87">
                  <c:v>0.19309199909339025</c:v>
                </c:pt>
                <c:pt idx="88">
                  <c:v>0.14678277268752696</c:v>
                </c:pt>
                <c:pt idx="89">
                  <c:v>0.13360540172177415</c:v>
                </c:pt>
                <c:pt idx="90">
                  <c:v>0.12098287662132527</c:v>
                </c:pt>
                <c:pt idx="91">
                  <c:v>0.1125061521284775</c:v>
                </c:pt>
                <c:pt idx="92">
                  <c:v>0.10510339505993944</c:v>
                </c:pt>
                <c:pt idx="93">
                  <c:v>0.15029126374367471</c:v>
                </c:pt>
                <c:pt idx="94">
                  <c:v>0.17855214929902416</c:v>
                </c:pt>
                <c:pt idx="95">
                  <c:v>0.14973958477205723</c:v>
                </c:pt>
                <c:pt idx="96">
                  <c:v>0.15585617921045167</c:v>
                </c:pt>
                <c:pt idx="97">
                  <c:v>0.20463455705986972</c:v>
                </c:pt>
                <c:pt idx="98">
                  <c:v>0.35543776863686666</c:v>
                </c:pt>
                <c:pt idx="99">
                  <c:v>0.95047229764781116</c:v>
                </c:pt>
                <c:pt idx="100">
                  <c:v>0.17563362593073889</c:v>
                </c:pt>
                <c:pt idx="101">
                  <c:v>0.15217210981413026</c:v>
                </c:pt>
                <c:pt idx="102">
                  <c:v>0.13725843457888584</c:v>
                </c:pt>
                <c:pt idx="103">
                  <c:v>0.12747120513861582</c:v>
                </c:pt>
                <c:pt idx="104">
                  <c:v>0.11611056574658167</c:v>
                </c:pt>
                <c:pt idx="105">
                  <c:v>0.12194634810522834</c:v>
                </c:pt>
                <c:pt idx="106">
                  <c:v>0.11524384499085917</c:v>
                </c:pt>
                <c:pt idx="107">
                  <c:v>0.18991833448356693</c:v>
                </c:pt>
                <c:pt idx="108">
                  <c:v>0.12236713455023389</c:v>
                </c:pt>
                <c:pt idx="109">
                  <c:v>0.23738201035878082</c:v>
                </c:pt>
                <c:pt idx="110">
                  <c:v>0.18193629694523469</c:v>
                </c:pt>
                <c:pt idx="111">
                  <c:v>0.10934284641647722</c:v>
                </c:pt>
                <c:pt idx="112">
                  <c:v>9.9816670148962769E-2</c:v>
                </c:pt>
                <c:pt idx="113">
                  <c:v>8.7197442802626951E-2</c:v>
                </c:pt>
                <c:pt idx="114">
                  <c:v>0.1018911067694311</c:v>
                </c:pt>
                <c:pt idx="115">
                  <c:v>0.10654187427144167</c:v>
                </c:pt>
                <c:pt idx="116">
                  <c:v>8.1368735824186106E-2</c:v>
                </c:pt>
                <c:pt idx="117">
                  <c:v>7.084441166260444E-2</c:v>
                </c:pt>
                <c:pt idx="118">
                  <c:v>6.7855643956913889E-2</c:v>
                </c:pt>
                <c:pt idx="119">
                  <c:v>6.8882371601085277E-2</c:v>
                </c:pt>
                <c:pt idx="120">
                  <c:v>6.4105192927004451E-2</c:v>
                </c:pt>
                <c:pt idx="121">
                  <c:v>0.12024858311264444</c:v>
                </c:pt>
                <c:pt idx="122">
                  <c:v>0.11837435808793499</c:v>
                </c:pt>
                <c:pt idx="123">
                  <c:v>6.0016043701940004E-2</c:v>
                </c:pt>
                <c:pt idx="124">
                  <c:v>4.6857728340584173E-2</c:v>
                </c:pt>
                <c:pt idx="125">
                  <c:v>4.2057188627638055E-2</c:v>
                </c:pt>
                <c:pt idx="126">
                  <c:v>3.7338202935298055E-2</c:v>
                </c:pt>
                <c:pt idx="127">
                  <c:v>3.4588953474490557E-2</c:v>
                </c:pt>
                <c:pt idx="128">
                  <c:v>3.745696580764056E-2</c:v>
                </c:pt>
                <c:pt idx="129">
                  <c:v>3.1493928728604723E-2</c:v>
                </c:pt>
                <c:pt idx="130">
                  <c:v>4.0232739230674726E-2</c:v>
                </c:pt>
                <c:pt idx="131">
                  <c:v>3.2306437713962501E-2</c:v>
                </c:pt>
              </c:numCache>
            </c:numRef>
          </c:val>
        </c:ser>
        <c:dLbls>
          <c:showLegendKey val="0"/>
          <c:showVal val="0"/>
          <c:showCatName val="0"/>
          <c:showSerName val="0"/>
          <c:showPercent val="0"/>
          <c:showBubbleSize val="0"/>
        </c:dLbls>
        <c:gapWidth val="0"/>
        <c:axId val="187609616"/>
        <c:axId val="173628424"/>
      </c:barChart>
      <c:catAx>
        <c:axId val="187609616"/>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173628424"/>
        <c:crosses val="autoZero"/>
        <c:auto val="1"/>
        <c:lblAlgn val="ctr"/>
        <c:lblOffset val="100"/>
        <c:tickLblSkip val="12"/>
        <c:tickMarkSkip val="12"/>
        <c:noMultiLvlLbl val="0"/>
      </c:catAx>
      <c:valAx>
        <c:axId val="173628424"/>
        <c:scaling>
          <c:orientation val="minMax"/>
          <c:max val="1"/>
        </c:scaling>
        <c:delete val="0"/>
        <c:axPos val="l"/>
        <c:majorGridlines/>
        <c:title>
          <c:tx>
            <c:rich>
              <a:bodyPr rot="-5400000" vert="horz"/>
              <a:lstStyle/>
              <a:p>
                <a:pPr>
                  <a:defRPr sz="1400"/>
                </a:pPr>
                <a:r>
                  <a:rPr lang="en-GB" sz="1400"/>
                  <a:t>Capacity Factor</a:t>
                </a:r>
              </a:p>
            </c:rich>
          </c:tx>
          <c:overlay val="0"/>
        </c:title>
        <c:numFmt formatCode="General" sourceLinked="1"/>
        <c:majorTickMark val="out"/>
        <c:minorTickMark val="none"/>
        <c:tickLblPos val="nextTo"/>
        <c:txPr>
          <a:bodyPr/>
          <a:lstStyle/>
          <a:p>
            <a:pPr>
              <a:defRPr sz="1200"/>
            </a:pPr>
            <a:endParaRPr lang="en-US"/>
          </a:p>
        </c:txPr>
        <c:crossAx val="187609616"/>
        <c:crosses val="autoZero"/>
        <c:crossBetween val="between"/>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sv-SE" sz="1200" b="0" i="0" u="none" strike="noStrike" kern="1200" baseline="0" dirty="0">
                <a:solidFill>
                  <a:prstClr val="black"/>
                </a:solidFill>
                <a:latin typeface="+mn-lt"/>
                <a:ea typeface="+mn-ea"/>
                <a:cs typeface="+mn-cs"/>
              </a:defRPr>
            </a:pPr>
            <a:r>
              <a:rPr lang="sv-SE" sz="1200" b="0" i="0" u="none" strike="noStrike" kern="1200" baseline="0" dirty="0" err="1" smtClean="0">
                <a:solidFill>
                  <a:prstClr val="black"/>
                </a:solidFill>
                <a:latin typeface="+mn-lt"/>
                <a:ea typeface="+mn-ea"/>
                <a:cs typeface="+mn-cs"/>
              </a:rPr>
              <a:t>Dry</a:t>
            </a:r>
            <a:r>
              <a:rPr lang="sv-SE" sz="1200" b="0" i="0" u="none" strike="noStrike" kern="1200" baseline="0" dirty="0" smtClean="0">
                <a:solidFill>
                  <a:prstClr val="black"/>
                </a:solidFill>
                <a:latin typeface="+mn-lt"/>
                <a:ea typeface="+mn-ea"/>
                <a:cs typeface="+mn-cs"/>
              </a:rPr>
              <a:t> </a:t>
            </a:r>
            <a:r>
              <a:rPr lang="sv-SE" sz="1200" b="0" i="0" u="none" strike="noStrike" kern="1200" baseline="0" dirty="0" err="1" smtClean="0">
                <a:solidFill>
                  <a:prstClr val="black"/>
                </a:solidFill>
                <a:latin typeface="+mn-lt"/>
                <a:ea typeface="+mn-ea"/>
                <a:cs typeface="+mn-cs"/>
              </a:rPr>
              <a:t>Climate</a:t>
            </a:r>
            <a:r>
              <a:rPr lang="sv-SE" sz="1200" b="0" i="0" u="none" strike="noStrike" kern="1200" baseline="0" dirty="0" smtClean="0">
                <a:solidFill>
                  <a:prstClr val="black"/>
                </a:solidFill>
                <a:latin typeface="+mn-lt"/>
                <a:ea typeface="+mn-ea"/>
                <a:cs typeface="+mn-cs"/>
              </a:rPr>
              <a:t> Change </a:t>
            </a:r>
            <a:r>
              <a:rPr lang="sv-SE" sz="1200" b="0" i="0" u="none" strike="noStrike" kern="1200" baseline="0" dirty="0">
                <a:solidFill>
                  <a:prstClr val="black"/>
                </a:solidFill>
                <a:latin typeface="+mn-lt"/>
                <a:ea typeface="+mn-ea"/>
                <a:cs typeface="+mn-cs"/>
              </a:rPr>
              <a:t>vs </a:t>
            </a:r>
            <a:r>
              <a:rPr lang="sv-SE" sz="1200" b="0" i="0" u="none" strike="noStrike" kern="1200" baseline="0" dirty="0" err="1" smtClean="0">
                <a:solidFill>
                  <a:prstClr val="black"/>
                </a:solidFill>
                <a:latin typeface="+mn-lt"/>
                <a:ea typeface="+mn-ea"/>
                <a:cs typeface="+mn-cs"/>
              </a:rPr>
              <a:t>Historical</a:t>
            </a:r>
            <a:endParaRPr lang="sv-SE" sz="1200" b="0" i="0" u="none" strike="noStrike" kern="1200" baseline="0" dirty="0">
              <a:solidFill>
                <a:prstClr val="black"/>
              </a:solidFill>
              <a:latin typeface="+mn-lt"/>
              <a:ea typeface="+mn-ea"/>
              <a:cs typeface="+mn-cs"/>
            </a:endParaRPr>
          </a:p>
        </c:rich>
      </c:tx>
      <c:overlay val="0"/>
    </c:title>
    <c:autoTitleDeleted val="0"/>
    <c:plotArea>
      <c:layout/>
      <c:barChart>
        <c:barDir val="col"/>
        <c:grouping val="stacked"/>
        <c:varyColors val="0"/>
        <c:ser>
          <c:idx val="0"/>
          <c:order val="0"/>
          <c:tx>
            <c:strRef>
              <c:f>'Difference in generation'!$B$23</c:f>
              <c:strCache>
                <c:ptCount val="1"/>
                <c:pt idx="0">
                  <c:v>Fossil fuel</c:v>
                </c:pt>
              </c:strCache>
            </c:strRef>
          </c:tx>
          <c:spPr>
            <a:solidFill>
              <a:schemeClr val="tx1">
                <a:lumMod val="65000"/>
                <a:lumOff val="35000"/>
              </a:schemeClr>
            </a:solidFill>
          </c:spPr>
          <c:invertIfNegative val="0"/>
          <c:cat>
            <c:numRef>
              <c:f>'Difference in generation'!$C$22:$W$22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generation'!$C$23:$W$23</c:f>
              <c:numCache>
                <c:formatCode>General</c:formatCode>
                <c:ptCount val="21"/>
                <c:pt idx="0">
                  <c:v>0</c:v>
                </c:pt>
                <c:pt idx="1">
                  <c:v>0</c:v>
                </c:pt>
                <c:pt idx="2">
                  <c:v>0</c:v>
                </c:pt>
                <c:pt idx="3">
                  <c:v>0</c:v>
                </c:pt>
                <c:pt idx="4">
                  <c:v>209.80935831239913</c:v>
                </c:pt>
                <c:pt idx="5">
                  <c:v>-365.55827333999332</c:v>
                </c:pt>
                <c:pt idx="6">
                  <c:v>-532.46312081278302</c:v>
                </c:pt>
                <c:pt idx="7">
                  <c:v>875.16989363991888</c:v>
                </c:pt>
                <c:pt idx="8">
                  <c:v>174.88258139992831</c:v>
                </c:pt>
                <c:pt idx="9">
                  <c:v>148.14078047999647</c:v>
                </c:pt>
                <c:pt idx="10">
                  <c:v>-62.596323240024503</c:v>
                </c:pt>
                <c:pt idx="11">
                  <c:v>2.8583880048245192E-2</c:v>
                </c:pt>
                <c:pt idx="12">
                  <c:v>-1.9858919957187027E-2</c:v>
                </c:pt>
                <c:pt idx="13">
                  <c:v>1.5592800336889923E-3</c:v>
                </c:pt>
                <c:pt idx="14">
                  <c:v>1408.0410527998465</c:v>
                </c:pt>
                <c:pt idx="15">
                  <c:v>1388.3566144800861</c:v>
                </c:pt>
                <c:pt idx="16">
                  <c:v>2154.0803032801487</c:v>
                </c:pt>
                <c:pt idx="17">
                  <c:v>-394.45375091995811</c:v>
                </c:pt>
                <c:pt idx="18">
                  <c:v>63.353870519960765</c:v>
                </c:pt>
                <c:pt idx="19">
                  <c:v>-324.52322279999498</c:v>
                </c:pt>
                <c:pt idx="20">
                  <c:v>-315.47523780009942</c:v>
                </c:pt>
              </c:numCache>
            </c:numRef>
          </c:val>
        </c:ser>
        <c:ser>
          <c:idx val="1"/>
          <c:order val="1"/>
          <c:tx>
            <c:strRef>
              <c:f>'Difference in generation'!$B$24</c:f>
              <c:strCache>
                <c:ptCount val="1"/>
                <c:pt idx="0">
                  <c:v>Hydro</c:v>
                </c:pt>
              </c:strCache>
            </c:strRef>
          </c:tx>
          <c:spPr>
            <a:solidFill>
              <a:schemeClr val="accent1"/>
            </a:solidFill>
          </c:spPr>
          <c:invertIfNegative val="0"/>
          <c:cat>
            <c:numRef>
              <c:f>'Difference in generation'!$C$22:$W$22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generation'!$C$24:$W$24</c:f>
              <c:numCache>
                <c:formatCode>General</c:formatCode>
                <c:ptCount val="21"/>
                <c:pt idx="0">
                  <c:v>0</c:v>
                </c:pt>
                <c:pt idx="1">
                  <c:v>0</c:v>
                </c:pt>
                <c:pt idx="2">
                  <c:v>0</c:v>
                </c:pt>
                <c:pt idx="3">
                  <c:v>0</c:v>
                </c:pt>
                <c:pt idx="4">
                  <c:v>-209.9409099479999</c:v>
                </c:pt>
                <c:pt idx="5">
                  <c:v>365.37087941999994</c:v>
                </c:pt>
                <c:pt idx="6">
                  <c:v>533.0405092320002</c:v>
                </c:pt>
                <c:pt idx="7">
                  <c:v>-871.06172519999996</c:v>
                </c:pt>
                <c:pt idx="8">
                  <c:v>-170.8139556000001</c:v>
                </c:pt>
                <c:pt idx="9">
                  <c:v>-144.73004820000006</c:v>
                </c:pt>
                <c:pt idx="10">
                  <c:v>1388.79253836</c:v>
                </c:pt>
                <c:pt idx="11">
                  <c:v>666.03410039999983</c:v>
                </c:pt>
                <c:pt idx="12">
                  <c:v>-280.2728624399997</c:v>
                </c:pt>
                <c:pt idx="13">
                  <c:v>702.20081160000063</c:v>
                </c:pt>
                <c:pt idx="14">
                  <c:v>-942.61137288000054</c:v>
                </c:pt>
                <c:pt idx="15">
                  <c:v>-870.08419679999997</c:v>
                </c:pt>
                <c:pt idx="16">
                  <c:v>-2152.1719548000001</c:v>
                </c:pt>
                <c:pt idx="17">
                  <c:v>309.30679620000001</c:v>
                </c:pt>
                <c:pt idx="18">
                  <c:v>-750.78436727999997</c:v>
                </c:pt>
                <c:pt idx="19">
                  <c:v>-251.04767160000006</c:v>
                </c:pt>
                <c:pt idx="20">
                  <c:v>-28.188803999999891</c:v>
                </c:pt>
              </c:numCache>
            </c:numRef>
          </c:val>
        </c:ser>
        <c:ser>
          <c:idx val="2"/>
          <c:order val="2"/>
          <c:tx>
            <c:strRef>
              <c:f>'Difference in generation'!$B$25</c:f>
              <c:strCache>
                <c:ptCount val="1"/>
                <c:pt idx="0">
                  <c:v>Renewables</c:v>
                </c:pt>
              </c:strCache>
            </c:strRef>
          </c:tx>
          <c:spPr>
            <a:solidFill>
              <a:srgbClr val="92D050"/>
            </a:solidFill>
          </c:spPr>
          <c:invertIfNegative val="0"/>
          <c:cat>
            <c:numRef>
              <c:f>'Difference in generation'!$C$22:$W$22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generation'!$C$25:$W$25</c:f>
              <c:numCache>
                <c:formatCode>General</c:formatCode>
                <c:ptCount val="21"/>
                <c:pt idx="0">
                  <c:v>0</c:v>
                </c:pt>
                <c:pt idx="1">
                  <c:v>0</c:v>
                </c:pt>
                <c:pt idx="2">
                  <c:v>0</c:v>
                </c:pt>
                <c:pt idx="3">
                  <c:v>0</c:v>
                </c:pt>
                <c:pt idx="4">
                  <c:v>0</c:v>
                </c:pt>
                <c:pt idx="5">
                  <c:v>0</c:v>
                </c:pt>
                <c:pt idx="6">
                  <c:v>0</c:v>
                </c:pt>
                <c:pt idx="7">
                  <c:v>-1.7520000255899504E-5</c:v>
                </c:pt>
                <c:pt idx="8">
                  <c:v>0</c:v>
                </c:pt>
                <c:pt idx="9">
                  <c:v>0</c:v>
                </c:pt>
                <c:pt idx="10">
                  <c:v>3.5040000511799008E-5</c:v>
                </c:pt>
                <c:pt idx="11">
                  <c:v>-3.5040000511799008E-5</c:v>
                </c:pt>
                <c:pt idx="12">
                  <c:v>-3.5040000511799008E-5</c:v>
                </c:pt>
                <c:pt idx="13">
                  <c:v>3.5040000511799008E-5</c:v>
                </c:pt>
                <c:pt idx="14">
                  <c:v>0</c:v>
                </c:pt>
                <c:pt idx="15">
                  <c:v>3.5040000511799008E-5</c:v>
                </c:pt>
                <c:pt idx="16">
                  <c:v>0</c:v>
                </c:pt>
                <c:pt idx="17">
                  <c:v>-3.5040000511799008E-5</c:v>
                </c:pt>
                <c:pt idx="18">
                  <c:v>0</c:v>
                </c:pt>
                <c:pt idx="19">
                  <c:v>-3.5040000511799008E-5</c:v>
                </c:pt>
                <c:pt idx="20">
                  <c:v>0</c:v>
                </c:pt>
              </c:numCache>
            </c:numRef>
          </c:val>
        </c:ser>
        <c:ser>
          <c:idx val="3"/>
          <c:order val="3"/>
          <c:tx>
            <c:strRef>
              <c:f>'Difference in generation'!$B$26</c:f>
              <c:strCache>
                <c:ptCount val="1"/>
                <c:pt idx="0">
                  <c:v>Nuclear</c:v>
                </c:pt>
              </c:strCache>
            </c:strRef>
          </c:tx>
          <c:spPr>
            <a:solidFill>
              <a:srgbClr val="FF6600"/>
            </a:solidFill>
          </c:spPr>
          <c:invertIfNegative val="0"/>
          <c:cat>
            <c:numRef>
              <c:f>'Difference in generation'!$C$22:$W$22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generation'!$C$26:$W$26</c:f>
              <c:numCache>
                <c:formatCode>General</c:formatCode>
                <c:ptCount val="21"/>
                <c:pt idx="0">
                  <c:v>0</c:v>
                </c:pt>
                <c:pt idx="1">
                  <c:v>0</c:v>
                </c:pt>
                <c:pt idx="2">
                  <c:v>0</c:v>
                </c:pt>
                <c:pt idx="3">
                  <c:v>0</c:v>
                </c:pt>
                <c:pt idx="4">
                  <c:v>0</c:v>
                </c:pt>
                <c:pt idx="5">
                  <c:v>-1.4016000022820663E-4</c:v>
                </c:pt>
                <c:pt idx="6">
                  <c:v>-1.4673000077891629E-4</c:v>
                </c:pt>
                <c:pt idx="7">
                  <c:v>2.8032000045641325E-4</c:v>
                </c:pt>
                <c:pt idx="8">
                  <c:v>0</c:v>
                </c:pt>
                <c:pt idx="9">
                  <c:v>0</c:v>
                </c:pt>
                <c:pt idx="10">
                  <c:v>0</c:v>
                </c:pt>
                <c:pt idx="11">
                  <c:v>0</c:v>
                </c:pt>
                <c:pt idx="12">
                  <c:v>0</c:v>
                </c:pt>
                <c:pt idx="13">
                  <c:v>0</c:v>
                </c:pt>
                <c:pt idx="14">
                  <c:v>0</c:v>
                </c:pt>
                <c:pt idx="15">
                  <c:v>1.4015999840921722E-4</c:v>
                </c:pt>
                <c:pt idx="16">
                  <c:v>-2.8032000045641325E-4</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468248"/>
        <c:axId val="189468640"/>
      </c:barChart>
      <c:catAx>
        <c:axId val="18946824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468640"/>
        <c:crosses val="autoZero"/>
        <c:auto val="1"/>
        <c:lblAlgn val="ctr"/>
        <c:lblOffset val="100"/>
        <c:noMultiLvlLbl val="0"/>
      </c:catAx>
      <c:valAx>
        <c:axId val="189468640"/>
        <c:scaling>
          <c:orientation val="minMax"/>
          <c:max val="2500"/>
          <c:min val="-2500"/>
        </c:scaling>
        <c:delete val="0"/>
        <c:axPos val="l"/>
        <c:majorGridlines/>
        <c:title>
          <c:tx>
            <c:rich>
              <a:bodyPr rot="-5400000" vert="horz"/>
              <a:lstStyle/>
              <a:p>
                <a:pPr>
                  <a:defRPr/>
                </a:pPr>
                <a:r>
                  <a:rPr lang="sv-SE" baseline="0" dirty="0" smtClean="0"/>
                  <a:t>GWh</a:t>
                </a:r>
                <a:endParaRPr lang="sv-SE" dirty="0"/>
              </a:p>
            </c:rich>
          </c:tx>
          <c:overlay val="0"/>
        </c:title>
        <c:numFmt formatCode="General" sourceLinked="1"/>
        <c:majorTickMark val="out"/>
        <c:minorTickMark val="none"/>
        <c:tickLblPos val="nextTo"/>
        <c:crossAx val="189468248"/>
        <c:crosses val="autoZero"/>
        <c:crossBetween val="midCat"/>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sv-SE" sz="1200" b="0" i="0" u="none" strike="noStrike" kern="1200" baseline="0" dirty="0">
                <a:solidFill>
                  <a:prstClr val="black"/>
                </a:solidFill>
                <a:latin typeface="+mn-lt"/>
                <a:ea typeface="+mn-ea"/>
                <a:cs typeface="+mn-cs"/>
              </a:defRPr>
            </a:pPr>
            <a:r>
              <a:rPr lang="sv-SE" sz="1200" b="0" i="0" u="none" strike="noStrike" kern="1200" baseline="0" dirty="0" err="1" smtClean="0">
                <a:solidFill>
                  <a:prstClr val="black"/>
                </a:solidFill>
                <a:latin typeface="+mn-lt"/>
                <a:ea typeface="+mn-ea"/>
                <a:cs typeface="+mn-cs"/>
              </a:rPr>
              <a:t>Wet</a:t>
            </a:r>
            <a:r>
              <a:rPr lang="sv-SE" sz="1200" b="0" i="0" u="none" strike="noStrike" kern="1200" baseline="0" dirty="0" smtClean="0">
                <a:solidFill>
                  <a:prstClr val="black"/>
                </a:solidFill>
                <a:latin typeface="+mn-lt"/>
                <a:ea typeface="+mn-ea"/>
                <a:cs typeface="+mn-cs"/>
              </a:rPr>
              <a:t> </a:t>
            </a:r>
            <a:r>
              <a:rPr lang="sv-SE" sz="1200" b="0" i="0" u="none" strike="noStrike" kern="1200" baseline="0" dirty="0" err="1" smtClean="0">
                <a:solidFill>
                  <a:prstClr val="black"/>
                </a:solidFill>
                <a:latin typeface="+mn-lt"/>
                <a:ea typeface="+mn-ea"/>
                <a:cs typeface="+mn-cs"/>
              </a:rPr>
              <a:t>Climate</a:t>
            </a:r>
            <a:r>
              <a:rPr lang="sv-SE" sz="1200" b="0" i="0" u="none" strike="noStrike" kern="1200" baseline="0" dirty="0" smtClean="0">
                <a:solidFill>
                  <a:prstClr val="black"/>
                </a:solidFill>
                <a:latin typeface="+mn-lt"/>
                <a:ea typeface="+mn-ea"/>
                <a:cs typeface="+mn-cs"/>
              </a:rPr>
              <a:t> Change  </a:t>
            </a:r>
            <a:r>
              <a:rPr lang="sv-SE" sz="1200" b="0" i="0" u="none" strike="noStrike" kern="1200" baseline="0" dirty="0">
                <a:solidFill>
                  <a:prstClr val="black"/>
                </a:solidFill>
                <a:latin typeface="+mn-lt"/>
                <a:ea typeface="+mn-ea"/>
                <a:cs typeface="+mn-cs"/>
              </a:rPr>
              <a:t>vs </a:t>
            </a:r>
            <a:r>
              <a:rPr lang="sv-SE" sz="1200" b="0" i="0" u="none" strike="noStrike" kern="1200" baseline="0" dirty="0" err="1" smtClean="0">
                <a:solidFill>
                  <a:prstClr val="black"/>
                </a:solidFill>
                <a:latin typeface="+mn-lt"/>
                <a:ea typeface="+mn-ea"/>
                <a:cs typeface="+mn-cs"/>
              </a:rPr>
              <a:t>Historical</a:t>
            </a:r>
            <a:endParaRPr lang="sv-SE" sz="1200" b="0" i="0" u="none" strike="noStrike" kern="1200" baseline="0" dirty="0">
              <a:solidFill>
                <a:prstClr val="black"/>
              </a:solidFill>
              <a:latin typeface="+mn-lt"/>
              <a:ea typeface="+mn-ea"/>
              <a:cs typeface="+mn-cs"/>
            </a:endParaRPr>
          </a:p>
        </c:rich>
      </c:tx>
      <c:overlay val="0"/>
    </c:title>
    <c:autoTitleDeleted val="0"/>
    <c:plotArea>
      <c:layout/>
      <c:barChart>
        <c:barDir val="col"/>
        <c:grouping val="stacked"/>
        <c:varyColors val="0"/>
        <c:ser>
          <c:idx val="0"/>
          <c:order val="0"/>
          <c:tx>
            <c:strRef>
              <c:f>'Difference in generation'!$B$18</c:f>
              <c:strCache>
                <c:ptCount val="1"/>
                <c:pt idx="0">
                  <c:v>Fossil fuel</c:v>
                </c:pt>
              </c:strCache>
            </c:strRef>
          </c:tx>
          <c:spPr>
            <a:solidFill>
              <a:schemeClr val="tx1">
                <a:lumMod val="65000"/>
                <a:lumOff val="35000"/>
              </a:schemeClr>
            </a:solidFill>
          </c:spPr>
          <c:invertIfNegative val="0"/>
          <c:cat>
            <c:numRef>
              <c:f>'Difference in generation'!$C$17:$W$17</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generation'!$C$18:$W$18</c:f>
              <c:numCache>
                <c:formatCode>General</c:formatCode>
                <c:ptCount val="21"/>
                <c:pt idx="0">
                  <c:v>0</c:v>
                </c:pt>
                <c:pt idx="1">
                  <c:v>0</c:v>
                </c:pt>
                <c:pt idx="2">
                  <c:v>0</c:v>
                </c:pt>
                <c:pt idx="3">
                  <c:v>0</c:v>
                </c:pt>
                <c:pt idx="4">
                  <c:v>37.578090250841342</c:v>
                </c:pt>
                <c:pt idx="5">
                  <c:v>-201.74610252003185</c:v>
                </c:pt>
                <c:pt idx="6">
                  <c:v>-521.95552139880601</c:v>
                </c:pt>
                <c:pt idx="7">
                  <c:v>-920.16410940006608</c:v>
                </c:pt>
                <c:pt idx="8">
                  <c:v>-117.36658512003487</c:v>
                </c:pt>
                <c:pt idx="9">
                  <c:v>-711.3524536799523</c:v>
                </c:pt>
                <c:pt idx="10">
                  <c:v>-9.9513599998317659E-3</c:v>
                </c:pt>
                <c:pt idx="11">
                  <c:v>1.5601560065988451E-2</c:v>
                </c:pt>
                <c:pt idx="12">
                  <c:v>-2.7033359918277711E-2</c:v>
                </c:pt>
                <c:pt idx="13">
                  <c:v>-1.2053760001435876E-2</c:v>
                </c:pt>
                <c:pt idx="14">
                  <c:v>1603.3593476398964</c:v>
                </c:pt>
                <c:pt idx="15">
                  <c:v>1582.678187760117</c:v>
                </c:pt>
                <c:pt idx="16">
                  <c:v>1544.1289755600737</c:v>
                </c:pt>
                <c:pt idx="17">
                  <c:v>-1090.7534848800278</c:v>
                </c:pt>
                <c:pt idx="18">
                  <c:v>-998.38017840002431</c:v>
                </c:pt>
                <c:pt idx="19">
                  <c:v>-1093.945637639903</c:v>
                </c:pt>
                <c:pt idx="20">
                  <c:v>-1093.1625987600419</c:v>
                </c:pt>
              </c:numCache>
            </c:numRef>
          </c:val>
        </c:ser>
        <c:ser>
          <c:idx val="1"/>
          <c:order val="1"/>
          <c:tx>
            <c:strRef>
              <c:f>'Difference in generation'!$B$19</c:f>
              <c:strCache>
                <c:ptCount val="1"/>
                <c:pt idx="0">
                  <c:v>Hydro</c:v>
                </c:pt>
              </c:strCache>
            </c:strRef>
          </c:tx>
          <c:spPr>
            <a:solidFill>
              <a:schemeClr val="accent1"/>
            </a:solidFill>
          </c:spPr>
          <c:invertIfNegative val="0"/>
          <c:cat>
            <c:numRef>
              <c:f>'Difference in generation'!$C$17:$W$17</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generation'!$C$19:$W$19</c:f>
              <c:numCache>
                <c:formatCode>General</c:formatCode>
                <c:ptCount val="21"/>
                <c:pt idx="0">
                  <c:v>0</c:v>
                </c:pt>
                <c:pt idx="1">
                  <c:v>0</c:v>
                </c:pt>
                <c:pt idx="2">
                  <c:v>0</c:v>
                </c:pt>
                <c:pt idx="3">
                  <c:v>0</c:v>
                </c:pt>
                <c:pt idx="4">
                  <c:v>-37.577506309199862</c:v>
                </c:pt>
                <c:pt idx="5">
                  <c:v>201.72952860000009</c:v>
                </c:pt>
                <c:pt idx="6">
                  <c:v>521.95382519999998</c:v>
                </c:pt>
                <c:pt idx="7">
                  <c:v>920.36930364</c:v>
                </c:pt>
                <c:pt idx="8">
                  <c:v>117.54343200000005</c:v>
                </c:pt>
                <c:pt idx="9">
                  <c:v>711.51882359999979</c:v>
                </c:pt>
                <c:pt idx="10">
                  <c:v>789.70524</c:v>
                </c:pt>
                <c:pt idx="11">
                  <c:v>1066.3576032000001</c:v>
                </c:pt>
                <c:pt idx="12">
                  <c:v>-459.12792863999971</c:v>
                </c:pt>
                <c:pt idx="13">
                  <c:v>307.31898576000003</c:v>
                </c:pt>
                <c:pt idx="14">
                  <c:v>-1153.3503600000004</c:v>
                </c:pt>
                <c:pt idx="15">
                  <c:v>-356.86461719999988</c:v>
                </c:pt>
                <c:pt idx="16">
                  <c:v>-1424.4368820000004</c:v>
                </c:pt>
                <c:pt idx="17">
                  <c:v>1092.7047924000003</c:v>
                </c:pt>
                <c:pt idx="18">
                  <c:v>431.94712032000007</c:v>
                </c:pt>
                <c:pt idx="19">
                  <c:v>512.0744724000001</c:v>
                </c:pt>
                <c:pt idx="20">
                  <c:v>1700.2736454000001</c:v>
                </c:pt>
              </c:numCache>
            </c:numRef>
          </c:val>
        </c:ser>
        <c:ser>
          <c:idx val="2"/>
          <c:order val="2"/>
          <c:tx>
            <c:strRef>
              <c:f>'Difference in generation'!$B$20</c:f>
              <c:strCache>
                <c:ptCount val="1"/>
                <c:pt idx="0">
                  <c:v>Renewables</c:v>
                </c:pt>
              </c:strCache>
            </c:strRef>
          </c:tx>
          <c:spPr>
            <a:solidFill>
              <a:srgbClr val="92D050"/>
            </a:solidFill>
          </c:spPr>
          <c:invertIfNegative val="0"/>
          <c:cat>
            <c:numRef>
              <c:f>'Difference in generation'!$C$17:$W$17</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generation'!$C$20:$W$20</c:f>
              <c:numCache>
                <c:formatCode>General</c:formatCode>
                <c:ptCount val="21"/>
                <c:pt idx="0">
                  <c:v>0</c:v>
                </c:pt>
                <c:pt idx="1">
                  <c:v>0</c:v>
                </c:pt>
                <c:pt idx="2">
                  <c:v>0</c:v>
                </c:pt>
                <c:pt idx="3">
                  <c:v>0</c:v>
                </c:pt>
                <c:pt idx="4">
                  <c:v>0</c:v>
                </c:pt>
                <c:pt idx="5">
                  <c:v>0</c:v>
                </c:pt>
                <c:pt idx="6">
                  <c:v>0</c:v>
                </c:pt>
                <c:pt idx="7">
                  <c:v>-1.7520000255899504E-5</c:v>
                </c:pt>
                <c:pt idx="8">
                  <c:v>0</c:v>
                </c:pt>
                <c:pt idx="9">
                  <c:v>0</c:v>
                </c:pt>
                <c:pt idx="10">
                  <c:v>0</c:v>
                </c:pt>
                <c:pt idx="11">
                  <c:v>-3.5040000511799008E-5</c:v>
                </c:pt>
                <c:pt idx="12">
                  <c:v>0</c:v>
                </c:pt>
                <c:pt idx="13">
                  <c:v>0</c:v>
                </c:pt>
                <c:pt idx="14">
                  <c:v>3.5040000511799008E-5</c:v>
                </c:pt>
                <c:pt idx="15">
                  <c:v>3.5040000511799008E-5</c:v>
                </c:pt>
                <c:pt idx="16">
                  <c:v>-3.5040000511799008E-5</c:v>
                </c:pt>
                <c:pt idx="17">
                  <c:v>-3.5040000511799008E-5</c:v>
                </c:pt>
                <c:pt idx="18">
                  <c:v>0</c:v>
                </c:pt>
                <c:pt idx="19">
                  <c:v>-3.5040000511799008E-5</c:v>
                </c:pt>
                <c:pt idx="20">
                  <c:v>-3.5040000511799008E-5</c:v>
                </c:pt>
              </c:numCache>
            </c:numRef>
          </c:val>
        </c:ser>
        <c:ser>
          <c:idx val="3"/>
          <c:order val="3"/>
          <c:tx>
            <c:strRef>
              <c:f>'Difference in generation'!$B$21</c:f>
              <c:strCache>
                <c:ptCount val="1"/>
                <c:pt idx="0">
                  <c:v>Nuclear</c:v>
                </c:pt>
              </c:strCache>
            </c:strRef>
          </c:tx>
          <c:spPr>
            <a:solidFill>
              <a:srgbClr val="FF6600"/>
            </a:solidFill>
          </c:spPr>
          <c:invertIfNegative val="0"/>
          <c:cat>
            <c:numRef>
              <c:f>'Difference in generation'!$C$17:$W$17</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generation'!$C$21:$W$21</c:f>
              <c:numCache>
                <c:formatCode>General</c:formatCode>
                <c:ptCount val="21"/>
                <c:pt idx="0">
                  <c:v>0</c:v>
                </c:pt>
                <c:pt idx="1">
                  <c:v>0</c:v>
                </c:pt>
                <c:pt idx="2">
                  <c:v>0</c:v>
                </c:pt>
                <c:pt idx="3">
                  <c:v>0</c:v>
                </c:pt>
                <c:pt idx="4">
                  <c:v>0</c:v>
                </c:pt>
                <c:pt idx="5">
                  <c:v>0</c:v>
                </c:pt>
                <c:pt idx="6">
                  <c:v>0</c:v>
                </c:pt>
                <c:pt idx="7">
                  <c:v>2.8032000045641325E-4</c:v>
                </c:pt>
                <c:pt idx="8">
                  <c:v>-1.1388000166334677E-4</c:v>
                </c:pt>
                <c:pt idx="9">
                  <c:v>8.7599983089603484E-6</c:v>
                </c:pt>
                <c:pt idx="10">
                  <c:v>0</c:v>
                </c:pt>
                <c:pt idx="11">
                  <c:v>0</c:v>
                </c:pt>
                <c:pt idx="12">
                  <c:v>0</c:v>
                </c:pt>
                <c:pt idx="13">
                  <c:v>0</c:v>
                </c:pt>
                <c:pt idx="14">
                  <c:v>0</c:v>
                </c:pt>
                <c:pt idx="15">
                  <c:v>0</c:v>
                </c:pt>
                <c:pt idx="16">
                  <c:v>0</c:v>
                </c:pt>
                <c:pt idx="17">
                  <c:v>-2.8032000045641325E-4</c:v>
                </c:pt>
                <c:pt idx="18">
                  <c:v>0</c:v>
                </c:pt>
                <c:pt idx="19">
                  <c:v>0</c:v>
                </c:pt>
                <c:pt idx="20">
                  <c:v>0</c:v>
                </c:pt>
              </c:numCache>
            </c:numRef>
          </c:val>
        </c:ser>
        <c:dLbls>
          <c:showLegendKey val="0"/>
          <c:showVal val="0"/>
          <c:showCatName val="0"/>
          <c:showSerName val="0"/>
          <c:showPercent val="0"/>
          <c:showBubbleSize val="0"/>
        </c:dLbls>
        <c:gapWidth val="150"/>
        <c:overlap val="100"/>
        <c:axId val="189469424"/>
        <c:axId val="189469816"/>
      </c:barChart>
      <c:catAx>
        <c:axId val="1894694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469816"/>
        <c:crosses val="autoZero"/>
        <c:auto val="1"/>
        <c:lblAlgn val="ctr"/>
        <c:lblOffset val="100"/>
        <c:noMultiLvlLbl val="0"/>
      </c:catAx>
      <c:valAx>
        <c:axId val="189469816"/>
        <c:scaling>
          <c:orientation val="minMax"/>
          <c:max val="2500"/>
          <c:min val="-2500"/>
        </c:scaling>
        <c:delete val="0"/>
        <c:axPos val="l"/>
        <c:majorGridlines/>
        <c:title>
          <c:tx>
            <c:rich>
              <a:bodyPr rot="-5400000" vert="horz"/>
              <a:lstStyle/>
              <a:p>
                <a:pPr>
                  <a:defRPr/>
                </a:pPr>
                <a:r>
                  <a:rPr lang="sv-SE" dirty="0" smtClean="0"/>
                  <a:t>GWh</a:t>
                </a:r>
                <a:endParaRPr lang="sv-SE" dirty="0"/>
              </a:p>
            </c:rich>
          </c:tx>
          <c:overlay val="0"/>
        </c:title>
        <c:numFmt formatCode="General" sourceLinked="1"/>
        <c:majorTickMark val="out"/>
        <c:minorTickMark val="none"/>
        <c:tickLblPos val="nextTo"/>
        <c:crossAx val="189469424"/>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200" b="0"/>
            </a:pPr>
            <a:r>
              <a:rPr lang="en-US" sz="1200" b="0" dirty="0" smtClean="0"/>
              <a:t>Wet Climate Change  </a:t>
            </a:r>
            <a:r>
              <a:rPr lang="en-US" sz="1200" b="0" dirty="0" err="1" smtClean="0"/>
              <a:t>vs</a:t>
            </a:r>
            <a:r>
              <a:rPr lang="en-US" sz="1200" b="0" dirty="0" smtClean="0"/>
              <a:t> Historical</a:t>
            </a:r>
          </a:p>
        </c:rich>
      </c:tx>
      <c:layout>
        <c:manualLayout>
          <c:xMode val="edge"/>
          <c:yMode val="edge"/>
          <c:x val="0.33297156476002632"/>
          <c:y val="2.7777777777777776E-2"/>
        </c:manualLayout>
      </c:layout>
      <c:overlay val="0"/>
    </c:title>
    <c:autoTitleDeleted val="0"/>
    <c:plotArea>
      <c:layout/>
      <c:barChart>
        <c:barDir val="col"/>
        <c:grouping val="clustered"/>
        <c:varyColors val="0"/>
        <c:ser>
          <c:idx val="0"/>
          <c:order val="0"/>
          <c:tx>
            <c:strRef>
              <c:f>'Difference in levelized costs'!$A$7</c:f>
              <c:strCache>
                <c:ptCount val="1"/>
                <c:pt idx="0">
                  <c:v>WET vs HIST</c:v>
                </c:pt>
              </c:strCache>
            </c:strRef>
          </c:tx>
          <c:spPr>
            <a:solidFill>
              <a:srgbClr val="FFC000"/>
            </a:solidFill>
          </c:spPr>
          <c:invertIfNegative val="0"/>
          <c:cat>
            <c:numRef>
              <c:f>'Difference in levelized costs'!$C$6:$W$6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levelized costs'!$C$7:$W$7</c:f>
              <c:numCache>
                <c:formatCode>General</c:formatCode>
                <c:ptCount val="21"/>
                <c:pt idx="0">
                  <c:v>0</c:v>
                </c:pt>
                <c:pt idx="1">
                  <c:v>0</c:v>
                </c:pt>
                <c:pt idx="2">
                  <c:v>0</c:v>
                </c:pt>
                <c:pt idx="3">
                  <c:v>0</c:v>
                </c:pt>
                <c:pt idx="4">
                  <c:v>8.4015178872647311E-3</c:v>
                </c:pt>
                <c:pt idx="5">
                  <c:v>-4.5938561299394109E-2</c:v>
                </c:pt>
                <c:pt idx="6">
                  <c:v>-0.11848683715398067</c:v>
                </c:pt>
                <c:pt idx="7">
                  <c:v>-0.20643040254887524</c:v>
                </c:pt>
                <c:pt idx="8">
                  <c:v>-2.6465030890378216E-2</c:v>
                </c:pt>
                <c:pt idx="9">
                  <c:v>-0.1597932905249877</c:v>
                </c:pt>
                <c:pt idx="10">
                  <c:v>-0.37061328651641645</c:v>
                </c:pt>
                <c:pt idx="11">
                  <c:v>-0.37062841423762904</c:v>
                </c:pt>
                <c:pt idx="12">
                  <c:v>0.12379650993523228</c:v>
                </c:pt>
                <c:pt idx="13">
                  <c:v>-8.2789968929162683E-2</c:v>
                </c:pt>
                <c:pt idx="14">
                  <c:v>0.39505726246376582</c:v>
                </c:pt>
                <c:pt idx="15">
                  <c:v>0.1604645403206888</c:v>
                </c:pt>
                <c:pt idx="16">
                  <c:v>0.44504111070017416</c:v>
                </c:pt>
                <c:pt idx="17">
                  <c:v>-0.33387652438165105</c:v>
                </c:pt>
                <c:pt idx="18">
                  <c:v>-0.15162428862636546</c:v>
                </c:pt>
                <c:pt idx="19">
                  <c:v>-0.17336419434091965</c:v>
                </c:pt>
                <c:pt idx="20">
                  <c:v>-0.50449629788155903</c:v>
                </c:pt>
              </c:numCache>
            </c:numRef>
          </c:val>
        </c:ser>
        <c:dLbls>
          <c:showLegendKey val="0"/>
          <c:showVal val="0"/>
          <c:showCatName val="0"/>
          <c:showSerName val="0"/>
          <c:showPercent val="0"/>
          <c:showBubbleSize val="0"/>
        </c:dLbls>
        <c:gapWidth val="150"/>
        <c:overlap val="100"/>
        <c:axId val="189470600"/>
        <c:axId val="189470992"/>
      </c:barChart>
      <c:catAx>
        <c:axId val="18947060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470992"/>
        <c:crosses val="autoZero"/>
        <c:auto val="1"/>
        <c:lblAlgn val="ctr"/>
        <c:lblOffset val="100"/>
        <c:noMultiLvlLbl val="0"/>
      </c:catAx>
      <c:valAx>
        <c:axId val="189470992"/>
        <c:scaling>
          <c:orientation val="minMax"/>
        </c:scaling>
        <c:delete val="0"/>
        <c:axPos val="l"/>
        <c:majorGridlines/>
        <c:title>
          <c:tx>
            <c:rich>
              <a:bodyPr rot="-5400000" vert="horz"/>
              <a:lstStyle/>
              <a:p>
                <a:pPr>
                  <a:defRPr sz="1200" b="0"/>
                </a:pPr>
                <a:r>
                  <a:rPr lang="en-US" sz="1200" b="0" baseline="0" dirty="0" smtClean="0"/>
                  <a:t>ACOE $/</a:t>
                </a:r>
                <a:r>
                  <a:rPr lang="en-US" sz="1200" b="0" baseline="0" dirty="0" err="1"/>
                  <a:t>MWh</a:t>
                </a:r>
                <a:endParaRPr lang="en-US" sz="1200" b="0" dirty="0"/>
              </a:p>
            </c:rich>
          </c:tx>
          <c:overlay val="0"/>
        </c:title>
        <c:numFmt formatCode="General" sourceLinked="1"/>
        <c:majorTickMark val="out"/>
        <c:minorTickMark val="none"/>
        <c:tickLblPos val="nextTo"/>
        <c:crossAx val="189470600"/>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200" b="0" i="0" u="none" strike="noStrike" kern="1200" baseline="0" dirty="0" smtClean="0">
                <a:solidFill>
                  <a:prstClr val="black"/>
                </a:solidFill>
                <a:latin typeface="+mn-lt"/>
                <a:ea typeface="+mn-ea"/>
                <a:cs typeface="+mn-cs"/>
              </a:defRPr>
            </a:pPr>
            <a:r>
              <a:rPr lang="en-US" sz="1200" b="0" i="0" u="none" strike="noStrike" kern="1200" baseline="0" dirty="0" smtClean="0">
                <a:solidFill>
                  <a:prstClr val="black"/>
                </a:solidFill>
                <a:latin typeface="+mn-lt"/>
                <a:ea typeface="+mn-ea"/>
                <a:cs typeface="+mn-cs"/>
              </a:rPr>
              <a:t>Dry Climate Change </a:t>
            </a:r>
            <a:r>
              <a:rPr lang="en-US" sz="1200" b="0" i="0" u="none" strike="noStrike" kern="1200" baseline="0" dirty="0" err="1" smtClean="0">
                <a:solidFill>
                  <a:prstClr val="black"/>
                </a:solidFill>
                <a:latin typeface="+mn-lt"/>
                <a:ea typeface="+mn-ea"/>
                <a:cs typeface="+mn-cs"/>
              </a:rPr>
              <a:t>vs</a:t>
            </a:r>
            <a:r>
              <a:rPr lang="en-US" sz="1200" b="0" i="0" u="none" strike="noStrike" kern="1200" baseline="0" dirty="0" smtClean="0">
                <a:solidFill>
                  <a:prstClr val="black"/>
                </a:solidFill>
                <a:latin typeface="+mn-lt"/>
                <a:ea typeface="+mn-ea"/>
                <a:cs typeface="+mn-cs"/>
              </a:rPr>
              <a:t> Historical</a:t>
            </a:r>
          </a:p>
        </c:rich>
      </c:tx>
      <c:layout>
        <c:manualLayout>
          <c:xMode val="edge"/>
          <c:yMode val="edge"/>
          <c:x val="0.43108136094674554"/>
          <c:y val="2.7777777777777776E-2"/>
        </c:manualLayout>
      </c:layout>
      <c:overlay val="0"/>
    </c:title>
    <c:autoTitleDeleted val="0"/>
    <c:plotArea>
      <c:layout/>
      <c:barChart>
        <c:barDir val="col"/>
        <c:grouping val="clustered"/>
        <c:varyColors val="0"/>
        <c:ser>
          <c:idx val="0"/>
          <c:order val="0"/>
          <c:tx>
            <c:strRef>
              <c:f>'Difference in levelized costs'!$A$8</c:f>
              <c:strCache>
                <c:ptCount val="1"/>
                <c:pt idx="0">
                  <c:v>DRY vs HIST</c:v>
                </c:pt>
              </c:strCache>
            </c:strRef>
          </c:tx>
          <c:spPr>
            <a:solidFill>
              <a:srgbClr val="FFC000"/>
            </a:solidFill>
          </c:spPr>
          <c:invertIfNegative val="0"/>
          <c:cat>
            <c:numRef>
              <c:f>'Difference in levelized costs'!$C$6:$W$6</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'Difference in levelized costs'!$C$8:$W$8</c:f>
              <c:numCache>
                <c:formatCode>General</c:formatCode>
                <c:ptCount val="21"/>
                <c:pt idx="0">
                  <c:v>0</c:v>
                </c:pt>
                <c:pt idx="1">
                  <c:v>0</c:v>
                </c:pt>
                <c:pt idx="2">
                  <c:v>0</c:v>
                </c:pt>
                <c:pt idx="3">
                  <c:v>0</c:v>
                </c:pt>
                <c:pt idx="4">
                  <c:v>4.6945402973975092E-2</c:v>
                </c:pt>
                <c:pt idx="5">
                  <c:v>-8.3194473851591511E-2</c:v>
                </c:pt>
                <c:pt idx="6">
                  <c:v>-0.18063678285852802</c:v>
                </c:pt>
                <c:pt idx="7">
                  <c:v>0.19515679095044902</c:v>
                </c:pt>
                <c:pt idx="8">
                  <c:v>3.8269796370784093E-2</c:v>
                </c:pt>
                <c:pt idx="9">
                  <c:v>3.2350666221375945E-2</c:v>
                </c:pt>
                <c:pt idx="10">
                  <c:v>-0.30128492296888965</c:v>
                </c:pt>
                <c:pt idx="11">
                  <c:v>-0.26562508780575911</c:v>
                </c:pt>
                <c:pt idx="12">
                  <c:v>7.5488596237107686E-2</c:v>
                </c:pt>
                <c:pt idx="13">
                  <c:v>-0.18897103302393248</c:v>
                </c:pt>
                <c:pt idx="14">
                  <c:v>0.32788410380909738</c:v>
                </c:pt>
                <c:pt idx="15">
                  <c:v>0.29396851173166283</c:v>
                </c:pt>
                <c:pt idx="16">
                  <c:v>0.66471742663880207</c:v>
                </c:pt>
                <c:pt idx="17">
                  <c:v>-0.12058187117129648</c:v>
                </c:pt>
                <c:pt idx="18">
                  <c:v>0.20202021850205654</c:v>
                </c:pt>
                <c:pt idx="19">
                  <c:v>5.5127411410126115E-2</c:v>
                </c:pt>
                <c:pt idx="20">
                  <c:v>1.5711151956168123E-3</c:v>
                </c:pt>
              </c:numCache>
            </c:numRef>
          </c:val>
        </c:ser>
        <c:dLbls>
          <c:showLegendKey val="0"/>
          <c:showVal val="0"/>
          <c:showCatName val="0"/>
          <c:showSerName val="0"/>
          <c:showPercent val="0"/>
          <c:showBubbleSize val="0"/>
        </c:dLbls>
        <c:gapWidth val="150"/>
        <c:overlap val="100"/>
        <c:axId val="189471776"/>
        <c:axId val="189472168"/>
      </c:barChart>
      <c:catAx>
        <c:axId val="1894717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472168"/>
        <c:crosses val="autoZero"/>
        <c:auto val="1"/>
        <c:lblAlgn val="ctr"/>
        <c:lblOffset val="100"/>
        <c:noMultiLvlLbl val="0"/>
      </c:catAx>
      <c:valAx>
        <c:axId val="189472168"/>
        <c:scaling>
          <c:orientation val="minMax"/>
        </c:scaling>
        <c:delete val="0"/>
        <c:axPos val="l"/>
        <c:majorGridlines/>
        <c:title>
          <c:tx>
            <c:rich>
              <a:bodyPr rot="-5400000" vert="horz"/>
              <a:lstStyle/>
              <a:p>
                <a:pPr>
                  <a:defRPr sz="1200" b="0"/>
                </a:pPr>
                <a:r>
                  <a:rPr lang="en-US" sz="1200" b="0" dirty="0" smtClean="0"/>
                  <a:t>ACOE </a:t>
                </a:r>
                <a:r>
                  <a:rPr lang="en-US" sz="1200" b="0" baseline="0" dirty="0" smtClean="0"/>
                  <a:t>$/</a:t>
                </a:r>
                <a:r>
                  <a:rPr lang="en-US" sz="1200" b="0" baseline="0" dirty="0" err="1"/>
                  <a:t>MWh</a:t>
                </a:r>
                <a:endParaRPr lang="en-US" sz="1200" b="0" dirty="0"/>
              </a:p>
            </c:rich>
          </c:tx>
          <c:overlay val="0"/>
        </c:title>
        <c:numFmt formatCode="General" sourceLinked="1"/>
        <c:majorTickMark val="out"/>
        <c:minorTickMark val="none"/>
        <c:tickLblPos val="nextTo"/>
        <c:crossAx val="189471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71741032370933E-2"/>
          <c:y val="0.2088079615048119"/>
          <c:w val="0.88393796230016708"/>
          <c:h val="0.57444699620880768"/>
        </c:manualLayout>
      </c:layout>
      <c:barChart>
        <c:barDir val="col"/>
        <c:grouping val="clustered"/>
        <c:varyColors val="0"/>
        <c:ser>
          <c:idx val="0"/>
          <c:order val="0"/>
          <c:tx>
            <c:strRef>
              <c:f>'2806'!$C$2</c:f>
              <c:strCache>
                <c:ptCount val="1"/>
                <c:pt idx="0">
                  <c:v>Latest available SAPP modeling</c:v>
                </c:pt>
              </c:strCache>
            </c:strRef>
          </c:tx>
          <c:invertIfNegative val="0"/>
          <c:cat>
            <c:numRef>
              <c:f>'2806'!$B$3:$B$23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'2806'!$C$3:$C$23</c:f>
              <c:numCache>
                <c:formatCode>General</c:formatCode>
                <c:ptCount val="21"/>
                <c:pt idx="0">
                  <c:v>52.519068809999993</c:v>
                </c:pt>
                <c:pt idx="1">
                  <c:v>54.104662096999988</c:v>
                </c:pt>
                <c:pt idx="2">
                  <c:v>55.792297430999994</c:v>
                </c:pt>
                <c:pt idx="3">
                  <c:v>58.222073478000006</c:v>
                </c:pt>
                <c:pt idx="4">
                  <c:v>63.735857734999989</c:v>
                </c:pt>
                <c:pt idx="5">
                  <c:v>67.447395159999999</c:v>
                </c:pt>
                <c:pt idx="6">
                  <c:v>70.939936724999995</c:v>
                </c:pt>
                <c:pt idx="7">
                  <c:v>74.466625002000001</c:v>
                </c:pt>
                <c:pt idx="8">
                  <c:v>78.095332939000002</c:v>
                </c:pt>
                <c:pt idx="9">
                  <c:v>81.165711115999983</c:v>
                </c:pt>
                <c:pt idx="10">
                  <c:v>84.245970728999993</c:v>
                </c:pt>
                <c:pt idx="11">
                  <c:v>86.504195391999986</c:v>
                </c:pt>
                <c:pt idx="12">
                  <c:v>89.010133138</c:v>
                </c:pt>
                <c:pt idx="13">
                  <c:v>92.899209016999976</c:v>
                </c:pt>
                <c:pt idx="14">
                  <c:v>96.464614709999992</c:v>
                </c:pt>
                <c:pt idx="15">
                  <c:v>99.058116513999991</c:v>
                </c:pt>
                <c:pt idx="16">
                  <c:v>102.65415687000001</c:v>
                </c:pt>
                <c:pt idx="17">
                  <c:v>106.63401427299999</c:v>
                </c:pt>
                <c:pt idx="18">
                  <c:v>110.490851689</c:v>
                </c:pt>
                <c:pt idx="19">
                  <c:v>114.161363381</c:v>
                </c:pt>
                <c:pt idx="20">
                  <c:v>114.71915956700002</c:v>
                </c:pt>
              </c:numCache>
            </c:numRef>
          </c:val>
        </c:ser>
        <c:dLbls>
          <c:showLegendKey val="0"/>
          <c:showVal val="0"/>
          <c:showCatName val="0"/>
          <c:showSerName val="0"/>
          <c:showPercent val="0"/>
          <c:showBubbleSize val="0"/>
        </c:dLbls>
        <c:gapWidth val="150"/>
        <c:axId val="189581472"/>
        <c:axId val="189581864"/>
      </c:barChart>
      <c:lineChart>
        <c:grouping val="standard"/>
        <c:varyColors val="0"/>
        <c:ser>
          <c:idx val="2"/>
          <c:order val="1"/>
          <c:tx>
            <c:strRef>
              <c:f>'2806'!$D$2</c:f>
              <c:strCache>
                <c:ptCount val="1"/>
                <c:pt idx="0">
                  <c:v>Current World Bank effort</c:v>
                </c:pt>
              </c:strCache>
            </c:strRef>
          </c:tx>
          <c:spPr>
            <a:ln w="38100">
              <a:solidFill>
                <a:schemeClr val="accent2">
                  <a:lumMod val="75000"/>
                </a:schemeClr>
              </a:solidFill>
              <a:prstDash val="dash"/>
            </a:ln>
          </c:spPr>
          <c:marker>
            <c:symbol val="none"/>
          </c:marker>
          <c:cat>
            <c:numRef>
              <c:f>'2806'!$B$3:$B$23</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'2806'!$D$3:$D$23</c:f>
              <c:numCache>
                <c:formatCode>General</c:formatCode>
                <c:ptCount val="21"/>
                <c:pt idx="0">
                  <c:v>54.247239716790176</c:v>
                </c:pt>
                <c:pt idx="1">
                  <c:v>55.753587619480406</c:v>
                </c:pt>
                <c:pt idx="2">
                  <c:v>57.755252432351675</c:v>
                </c:pt>
                <c:pt idx="3">
                  <c:v>61.407976596327231</c:v>
                </c:pt>
                <c:pt idx="4">
                  <c:v>65.289962158877302</c:v>
                </c:pt>
                <c:pt idx="5">
                  <c:v>69.46655027293933</c:v>
                </c:pt>
                <c:pt idx="6">
                  <c:v>73.208397247739327</c:v>
                </c:pt>
                <c:pt idx="7">
                  <c:v>76.753816131063616</c:v>
                </c:pt>
                <c:pt idx="8">
                  <c:v>79.794396716819065</c:v>
                </c:pt>
                <c:pt idx="9">
                  <c:v>82.742457324816925</c:v>
                </c:pt>
                <c:pt idx="10">
                  <c:v>84.471403021684353</c:v>
                </c:pt>
                <c:pt idx="11">
                  <c:v>86.153138858895943</c:v>
                </c:pt>
                <c:pt idx="12">
                  <c:v>87.543392686795954</c:v>
                </c:pt>
                <c:pt idx="13">
                  <c:v>90.229913018626107</c:v>
                </c:pt>
                <c:pt idx="14">
                  <c:v>93.505758841258242</c:v>
                </c:pt>
                <c:pt idx="15">
                  <c:v>95.520234693192421</c:v>
                </c:pt>
                <c:pt idx="16">
                  <c:v>98.589627597460577</c:v>
                </c:pt>
                <c:pt idx="17">
                  <c:v>101.51070392240672</c:v>
                </c:pt>
                <c:pt idx="18">
                  <c:v>104.47015721438687</c:v>
                </c:pt>
                <c:pt idx="19">
                  <c:v>107.95980768135362</c:v>
                </c:pt>
                <c:pt idx="20">
                  <c:v>110.6947247431049</c:v>
                </c:pt>
              </c:numCache>
            </c:numRef>
          </c:val>
          <c:smooth val="0"/>
        </c:ser>
        <c:dLbls>
          <c:showLegendKey val="0"/>
          <c:showVal val="0"/>
          <c:showCatName val="0"/>
          <c:showSerName val="0"/>
          <c:showPercent val="0"/>
          <c:showBubbleSize val="0"/>
        </c:dLbls>
        <c:marker val="1"/>
        <c:smooth val="0"/>
        <c:axId val="189581472"/>
        <c:axId val="189581864"/>
      </c:lineChart>
      <c:catAx>
        <c:axId val="189581472"/>
        <c:scaling>
          <c:orientation val="minMax"/>
        </c:scaling>
        <c:delete val="0"/>
        <c:axPos val="b"/>
        <c:numFmt formatCode="General" sourceLinked="1"/>
        <c:majorTickMark val="out"/>
        <c:minorTickMark val="none"/>
        <c:tickLblPos val="nextTo"/>
        <c:txPr>
          <a:bodyPr rot="-5400000" vert="horz"/>
          <a:lstStyle/>
          <a:p>
            <a:pPr>
              <a:defRPr sz="1200" b="0"/>
            </a:pPr>
            <a:endParaRPr lang="en-US"/>
          </a:p>
        </c:txPr>
        <c:crossAx val="189581864"/>
        <c:crosses val="autoZero"/>
        <c:auto val="1"/>
        <c:lblAlgn val="ctr"/>
        <c:lblOffset val="100"/>
        <c:noMultiLvlLbl val="0"/>
      </c:catAx>
      <c:valAx>
        <c:axId val="189581864"/>
        <c:scaling>
          <c:orientation val="minMax"/>
          <c:max val="120"/>
        </c:scaling>
        <c:delete val="0"/>
        <c:axPos val="l"/>
        <c:majorGridlines/>
        <c:title>
          <c:tx>
            <c:rich>
              <a:bodyPr rot="-5400000" vert="horz"/>
              <a:lstStyle/>
              <a:p>
                <a:pPr>
                  <a:defRPr sz="1400"/>
                </a:pPr>
                <a:r>
                  <a:rPr lang="en-US" sz="1400"/>
                  <a:t>GW</a:t>
                </a:r>
              </a:p>
            </c:rich>
          </c:tx>
          <c:overlay val="0"/>
        </c:title>
        <c:numFmt formatCode="General" sourceLinked="1"/>
        <c:majorTickMark val="out"/>
        <c:minorTickMark val="none"/>
        <c:tickLblPos val="nextTo"/>
        <c:txPr>
          <a:bodyPr/>
          <a:lstStyle/>
          <a:p>
            <a:pPr>
              <a:defRPr sz="1200" b="0"/>
            </a:pPr>
            <a:endParaRPr lang="en-US"/>
          </a:p>
        </c:txPr>
        <c:crossAx val="189581472"/>
        <c:crosses val="autoZero"/>
        <c:crossBetween val="midCat"/>
      </c:valAx>
    </c:plotArea>
    <c:legend>
      <c:legendPos val="r"/>
      <c:layout>
        <c:manualLayout>
          <c:xMode val="edge"/>
          <c:yMode val="edge"/>
          <c:x val="0.14102479338842974"/>
          <c:y val="0.11998651210265383"/>
          <c:w val="0.68266666666666653"/>
          <c:h val="5.6323272090988613E-2"/>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en-US" sz="1200" b="0" dirty="0" smtClean="0"/>
              <a:t>Reference scenario</a:t>
            </a:r>
            <a:endParaRPr lang="en-US" sz="1200" b="0" dirty="0"/>
          </a:p>
        </c:rich>
      </c:tx>
      <c:overlay val="0"/>
    </c:title>
    <c:autoTitleDeleted val="0"/>
    <c:plotArea>
      <c:layout/>
      <c:barChart>
        <c:barDir val="col"/>
        <c:grouping val="percentStacked"/>
        <c:varyColors val="0"/>
        <c:ser>
          <c:idx val="1"/>
          <c:order val="0"/>
          <c:tx>
            <c:strRef>
              <c:f>REF_Generation!$E$73</c:f>
              <c:strCache>
                <c:ptCount val="1"/>
                <c:pt idx="0">
                  <c:v>Hydro</c:v>
                </c:pt>
              </c:strCache>
            </c:strRef>
          </c:tx>
          <c:spPr>
            <a:solidFill>
              <a:schemeClr val="accent1"/>
            </a:solidFill>
          </c:spPr>
          <c:invertIfNegative val="0"/>
          <c:cat>
            <c:numRef>
              <c:f>REF_Generation!$F$71:$W$71</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REF_Generation!$F$73:$W$73</c:f>
              <c:numCache>
                <c:formatCode>_(* #,##0_);_(* \(#,##0\);_(* "-"??_);_(@_)</c:formatCode>
                <c:ptCount val="18"/>
                <c:pt idx="0">
                  <c:v>41976.343199999988</c:v>
                </c:pt>
                <c:pt idx="1">
                  <c:v>44460.854399999997</c:v>
                </c:pt>
                <c:pt idx="2">
                  <c:v>45579.681599999989</c:v>
                </c:pt>
                <c:pt idx="3">
                  <c:v>50299.832399999999</c:v>
                </c:pt>
                <c:pt idx="4">
                  <c:v>56516.804399999994</c:v>
                </c:pt>
                <c:pt idx="5">
                  <c:v>68424.36</c:v>
                </c:pt>
                <c:pt idx="6">
                  <c:v>74788.938000000009</c:v>
                </c:pt>
                <c:pt idx="7">
                  <c:v>83910.375599999999</c:v>
                </c:pt>
                <c:pt idx="8">
                  <c:v>91104.613200000007</c:v>
                </c:pt>
                <c:pt idx="9">
                  <c:v>94656.968400000012</c:v>
                </c:pt>
                <c:pt idx="10">
                  <c:v>104311.452</c:v>
                </c:pt>
                <c:pt idx="11">
                  <c:v>114027.8688</c:v>
                </c:pt>
                <c:pt idx="12">
                  <c:v>122547.93240000001</c:v>
                </c:pt>
                <c:pt idx="13">
                  <c:v>126117.9828</c:v>
                </c:pt>
                <c:pt idx="14">
                  <c:v>130983.6372</c:v>
                </c:pt>
                <c:pt idx="15">
                  <c:v>135876.71039999998</c:v>
                </c:pt>
                <c:pt idx="16">
                  <c:v>140776.26599999997</c:v>
                </c:pt>
                <c:pt idx="17">
                  <c:v>145810.46279999998</c:v>
                </c:pt>
              </c:numCache>
            </c:numRef>
          </c:val>
        </c:ser>
        <c:ser>
          <c:idx val="2"/>
          <c:order val="1"/>
          <c:tx>
            <c:strRef>
              <c:f>REF_Generation!$E$74</c:f>
              <c:strCache>
                <c:ptCount val="1"/>
                <c:pt idx="0">
                  <c:v>Renewables</c:v>
                </c:pt>
              </c:strCache>
            </c:strRef>
          </c:tx>
          <c:invertIfNegative val="0"/>
          <c:cat>
            <c:numRef>
              <c:f>REF_Generation!$F$71:$W$71</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REF_Generation!$F$74:$W$74</c:f>
              <c:numCache>
                <c:formatCode>_(* #,##0_);_(* \(#,##0\);_(* "-"??_);_(@_)</c:formatCode>
                <c:ptCount val="18"/>
                <c:pt idx="0">
                  <c:v>5063.9807999999994</c:v>
                </c:pt>
                <c:pt idx="1">
                  <c:v>7371.1020000000008</c:v>
                </c:pt>
                <c:pt idx="2">
                  <c:v>10570.4292</c:v>
                </c:pt>
                <c:pt idx="3">
                  <c:v>11469.292799999999</c:v>
                </c:pt>
                <c:pt idx="4">
                  <c:v>11501.0916</c:v>
                </c:pt>
                <c:pt idx="5">
                  <c:v>11957.575199999999</c:v>
                </c:pt>
                <c:pt idx="6">
                  <c:v>12202.504799999999</c:v>
                </c:pt>
                <c:pt idx="7">
                  <c:v>12243.414000000001</c:v>
                </c:pt>
                <c:pt idx="8">
                  <c:v>16846.531199999998</c:v>
                </c:pt>
                <c:pt idx="9">
                  <c:v>22150.973999999998</c:v>
                </c:pt>
                <c:pt idx="10">
                  <c:v>28956.7932</c:v>
                </c:pt>
                <c:pt idx="11">
                  <c:v>36003.599999999999</c:v>
                </c:pt>
                <c:pt idx="12">
                  <c:v>44340.579599999997</c:v>
                </c:pt>
                <c:pt idx="13">
                  <c:v>46285.387199999997</c:v>
                </c:pt>
                <c:pt idx="14">
                  <c:v>46537.412400000001</c:v>
                </c:pt>
                <c:pt idx="15">
                  <c:v>46809.235199999996</c:v>
                </c:pt>
                <c:pt idx="16">
                  <c:v>46809.235199999996</c:v>
                </c:pt>
                <c:pt idx="17">
                  <c:v>46809.235199999996</c:v>
                </c:pt>
              </c:numCache>
            </c:numRef>
          </c:val>
        </c:ser>
        <c:ser>
          <c:idx val="3"/>
          <c:order val="2"/>
          <c:tx>
            <c:strRef>
              <c:f>REF_Generation!$E$75</c:f>
              <c:strCache>
                <c:ptCount val="1"/>
                <c:pt idx="0">
                  <c:v>Nuclear</c:v>
                </c:pt>
              </c:strCache>
            </c:strRef>
          </c:tx>
          <c:spPr>
            <a:solidFill>
              <a:schemeClr val="accent6">
                <a:lumMod val="75000"/>
              </a:schemeClr>
            </a:solidFill>
          </c:spPr>
          <c:invertIfNegative val="0"/>
          <c:cat>
            <c:numRef>
              <c:f>REF_Generation!$F$71:$W$71</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REF_Generation!$F$75:$W$75</c:f>
              <c:numCache>
                <c:formatCode>_(* #,##0_);_(* \(#,##0\);_(* "-"??_);_(@_)</c:formatCode>
                <c:ptCount val="18"/>
                <c:pt idx="0">
                  <c:v>12783.818399999998</c:v>
                </c:pt>
                <c:pt idx="1">
                  <c:v>12783.818399999998</c:v>
                </c:pt>
                <c:pt idx="2">
                  <c:v>12783.818399999998</c:v>
                </c:pt>
                <c:pt idx="3">
                  <c:v>12783.818399999998</c:v>
                </c:pt>
                <c:pt idx="4">
                  <c:v>12783.818399999998</c:v>
                </c:pt>
                <c:pt idx="5">
                  <c:v>12783.818399999998</c:v>
                </c:pt>
                <c:pt idx="6">
                  <c:v>12783.818399999998</c:v>
                </c:pt>
                <c:pt idx="7">
                  <c:v>12783.818399999998</c:v>
                </c:pt>
                <c:pt idx="8">
                  <c:v>12783.818399999998</c:v>
                </c:pt>
                <c:pt idx="9">
                  <c:v>12783.818399999998</c:v>
                </c:pt>
                <c:pt idx="10">
                  <c:v>12783.818399999998</c:v>
                </c:pt>
                <c:pt idx="11">
                  <c:v>12783.818399999998</c:v>
                </c:pt>
                <c:pt idx="12">
                  <c:v>24697.418400000002</c:v>
                </c:pt>
                <c:pt idx="13">
                  <c:v>36611.018400000001</c:v>
                </c:pt>
                <c:pt idx="14">
                  <c:v>48524.618399999999</c:v>
                </c:pt>
                <c:pt idx="15">
                  <c:v>60438.218399999998</c:v>
                </c:pt>
                <c:pt idx="16">
                  <c:v>72351.818400000004</c:v>
                </c:pt>
                <c:pt idx="17">
                  <c:v>84265.418399999995</c:v>
                </c:pt>
              </c:numCache>
            </c:numRef>
          </c:val>
        </c:ser>
        <c:ser>
          <c:idx val="0"/>
          <c:order val="4"/>
          <c:tx>
            <c:strRef>
              <c:f>REF_Generation!$E$72</c:f>
              <c:strCache>
                <c:ptCount val="1"/>
                <c:pt idx="0">
                  <c:v>Fossil fuel</c:v>
                </c:pt>
              </c:strCache>
            </c:strRef>
          </c:tx>
          <c:spPr>
            <a:solidFill>
              <a:schemeClr val="tx1">
                <a:lumMod val="65000"/>
                <a:lumOff val="35000"/>
              </a:schemeClr>
            </a:solidFill>
          </c:spPr>
          <c:invertIfNegative val="0"/>
          <c:cat>
            <c:numRef>
              <c:f>REF_Generation!$F$71:$W$71</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REF_Generation!$F$72:$W$72</c:f>
              <c:numCache>
                <c:formatCode>_(* #,##0_);_(* \(#,##0\);_(* "-"??_);_(@_)</c:formatCode>
                <c:ptCount val="18"/>
                <c:pt idx="0">
                  <c:v>297779.46840000001</c:v>
                </c:pt>
                <c:pt idx="1">
                  <c:v>303710.16359999991</c:v>
                </c:pt>
                <c:pt idx="2">
                  <c:v>313643.03999999998</c:v>
                </c:pt>
                <c:pt idx="3">
                  <c:v>327521.07</c:v>
                </c:pt>
                <c:pt idx="4">
                  <c:v>332118.31800000003</c:v>
                </c:pt>
                <c:pt idx="5">
                  <c:v>336004.51680000004</c:v>
                </c:pt>
                <c:pt idx="6">
                  <c:v>347124.19799999992</c:v>
                </c:pt>
                <c:pt idx="7">
                  <c:v>354004.30199999997</c:v>
                </c:pt>
                <c:pt idx="8">
                  <c:v>358182.7343999999</c:v>
                </c:pt>
                <c:pt idx="9">
                  <c:v>364737.31679999997</c:v>
                </c:pt>
                <c:pt idx="10">
                  <c:v>364457.43479999993</c:v>
                </c:pt>
                <c:pt idx="11">
                  <c:v>364288.8923999999</c:v>
                </c:pt>
                <c:pt idx="12">
                  <c:v>354688.54559999995</c:v>
                </c:pt>
                <c:pt idx="13">
                  <c:v>355662.04439999996</c:v>
                </c:pt>
                <c:pt idx="14">
                  <c:v>356164.25520000001</c:v>
                </c:pt>
                <c:pt idx="15">
                  <c:v>356637.03239999991</c:v>
                </c:pt>
                <c:pt idx="16">
                  <c:v>357959.17919999996</c:v>
                </c:pt>
                <c:pt idx="17">
                  <c:v>356076.83039999998</c:v>
                </c:pt>
              </c:numCache>
            </c:numRef>
          </c:val>
        </c:ser>
        <c:dLbls>
          <c:showLegendKey val="0"/>
          <c:showVal val="0"/>
          <c:showCatName val="0"/>
          <c:showSerName val="0"/>
          <c:showPercent val="0"/>
          <c:showBubbleSize val="0"/>
        </c:dLbls>
        <c:gapWidth val="50"/>
        <c:overlap val="100"/>
        <c:axId val="189582648"/>
        <c:axId val="189583040"/>
      </c:barChart>
      <c:lineChart>
        <c:grouping val="standard"/>
        <c:varyColors val="0"/>
        <c:ser>
          <c:idx val="4"/>
          <c:order val="3"/>
          <c:tx>
            <c:strRef>
              <c:f>REF_Generation!$E$76</c:f>
              <c:strCache>
                <c:ptCount val="1"/>
                <c:pt idx="0">
                  <c:v>Annualized Cost of Energy</c:v>
                </c:pt>
              </c:strCache>
            </c:strRef>
          </c:tx>
          <c:spPr>
            <a:ln w="38100">
              <a:solidFill>
                <a:schemeClr val="accent2"/>
              </a:solidFill>
            </a:ln>
          </c:spPr>
          <c:marker>
            <c:symbol val="none"/>
          </c:marker>
          <c:cat>
            <c:numRef>
              <c:f>REF_Generation!$F$71:$W$71</c:f>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cat>
          <c:val>
            <c:numRef>
              <c:f>REF_Generation!$F$76:$W$76</c:f>
              <c:numCache>
                <c:formatCode>General</c:formatCode>
                <c:ptCount val="18"/>
                <c:pt idx="0">
                  <c:v>81.315099779936176</c:v>
                </c:pt>
                <c:pt idx="1">
                  <c:v>82.681019016224269</c:v>
                </c:pt>
                <c:pt idx="2">
                  <c:v>86.964488914142436</c:v>
                </c:pt>
                <c:pt idx="3">
                  <c:v>90.556537950108336</c:v>
                </c:pt>
                <c:pt idx="4">
                  <c:v>92.928945051017394</c:v>
                </c:pt>
                <c:pt idx="5">
                  <c:v>94.994105731005774</c:v>
                </c:pt>
                <c:pt idx="6">
                  <c:v>98.199538845140822</c:v>
                </c:pt>
                <c:pt idx="7">
                  <c:v>100.94289171785694</c:v>
                </c:pt>
                <c:pt idx="8">
                  <c:v>103.0823270084655</c:v>
                </c:pt>
                <c:pt idx="9">
                  <c:v>106.23621586536359</c:v>
                </c:pt>
                <c:pt idx="10">
                  <c:v>109.35089443036952</c:v>
                </c:pt>
                <c:pt idx="11">
                  <c:v>112.13083469175859</c:v>
                </c:pt>
                <c:pt idx="12">
                  <c:v>115.31488702895545</c:v>
                </c:pt>
                <c:pt idx="13">
                  <c:v>117.92937422557198</c:v>
                </c:pt>
                <c:pt idx="14">
                  <c:v>120.01635944779188</c:v>
                </c:pt>
                <c:pt idx="15">
                  <c:v>121.98984202229242</c:v>
                </c:pt>
                <c:pt idx="16">
                  <c:v>124.0982595918518</c:v>
                </c:pt>
                <c:pt idx="17">
                  <c:v>125.69760959240483</c:v>
                </c:pt>
              </c:numCache>
            </c:numRef>
          </c:val>
          <c:smooth val="0"/>
        </c:ser>
        <c:dLbls>
          <c:showLegendKey val="0"/>
          <c:showVal val="0"/>
          <c:showCatName val="0"/>
          <c:showSerName val="0"/>
          <c:showPercent val="0"/>
          <c:showBubbleSize val="0"/>
        </c:dLbls>
        <c:marker val="1"/>
        <c:smooth val="0"/>
        <c:axId val="189583824"/>
        <c:axId val="189583432"/>
      </c:lineChart>
      <c:catAx>
        <c:axId val="189582648"/>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189583040"/>
        <c:crosses val="autoZero"/>
        <c:auto val="1"/>
        <c:lblAlgn val="ctr"/>
        <c:lblOffset val="100"/>
        <c:tickLblSkip val="1"/>
        <c:noMultiLvlLbl val="0"/>
      </c:catAx>
      <c:valAx>
        <c:axId val="189583040"/>
        <c:scaling>
          <c:orientation val="minMax"/>
        </c:scaling>
        <c:delete val="0"/>
        <c:axPos val="l"/>
        <c:majorGridlines/>
        <c:title>
          <c:tx>
            <c:rich>
              <a:bodyPr rot="-5400000" vert="horz"/>
              <a:lstStyle/>
              <a:p>
                <a:pPr>
                  <a:defRPr sz="1400" b="1"/>
                </a:pPr>
                <a:r>
                  <a:rPr lang="en-US" sz="1400" b="1"/>
                  <a:t>% Generation Mix</a:t>
                </a:r>
              </a:p>
            </c:rich>
          </c:tx>
          <c:overlay val="0"/>
        </c:title>
        <c:numFmt formatCode="0%" sourceLinked="1"/>
        <c:majorTickMark val="out"/>
        <c:minorTickMark val="none"/>
        <c:tickLblPos val="nextTo"/>
        <c:txPr>
          <a:bodyPr/>
          <a:lstStyle/>
          <a:p>
            <a:pPr>
              <a:defRPr sz="1200"/>
            </a:pPr>
            <a:endParaRPr lang="en-US"/>
          </a:p>
        </c:txPr>
        <c:crossAx val="189582648"/>
        <c:crosses val="autoZero"/>
        <c:crossBetween val="midCat"/>
      </c:valAx>
      <c:valAx>
        <c:axId val="189583432"/>
        <c:scaling>
          <c:orientation val="minMax"/>
          <c:max val="155"/>
          <c:min val="70"/>
        </c:scaling>
        <c:delete val="0"/>
        <c:axPos val="r"/>
        <c:title>
          <c:tx>
            <c:rich>
              <a:bodyPr rot="-5400000" vert="horz"/>
              <a:lstStyle/>
              <a:p>
                <a:pPr>
                  <a:defRPr sz="1400" b="0"/>
                </a:pPr>
                <a:r>
                  <a:rPr lang="en-US" sz="1400" b="0"/>
                  <a:t>$/MWh</a:t>
                </a:r>
              </a:p>
            </c:rich>
          </c:tx>
          <c:overlay val="0"/>
        </c:title>
        <c:numFmt formatCode="General" sourceLinked="1"/>
        <c:majorTickMark val="out"/>
        <c:minorTickMark val="none"/>
        <c:tickLblPos val="nextTo"/>
        <c:txPr>
          <a:bodyPr/>
          <a:lstStyle/>
          <a:p>
            <a:pPr>
              <a:defRPr sz="1200"/>
            </a:pPr>
            <a:endParaRPr lang="en-US"/>
          </a:p>
        </c:txPr>
        <c:crossAx val="189583824"/>
        <c:crosses val="max"/>
        <c:crossBetween val="between"/>
      </c:valAx>
      <c:catAx>
        <c:axId val="189583824"/>
        <c:scaling>
          <c:orientation val="minMax"/>
        </c:scaling>
        <c:delete val="1"/>
        <c:axPos val="b"/>
        <c:numFmt formatCode="General" sourceLinked="1"/>
        <c:majorTickMark val="out"/>
        <c:minorTickMark val="none"/>
        <c:tickLblPos val="none"/>
        <c:crossAx val="189583432"/>
        <c:crosses val="autoZero"/>
        <c:auto val="1"/>
        <c:lblAlgn val="ctr"/>
        <c:lblOffset val="100"/>
        <c:noMultiLvlLbl val="0"/>
      </c:cat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Current World Bank effort</a:t>
            </a:r>
          </a:p>
        </c:rich>
      </c:tx>
      <c:overlay val="0"/>
    </c:title>
    <c:autoTitleDeleted val="0"/>
    <c:plotArea>
      <c:layout/>
      <c:barChart>
        <c:barDir val="col"/>
        <c:grouping val="stacked"/>
        <c:varyColors val="0"/>
        <c:ser>
          <c:idx val="0"/>
          <c:order val="0"/>
          <c:tx>
            <c:strRef>
              <c:f>'GENERATION COMPARISON'!$C$46</c:f>
              <c:strCache>
                <c:ptCount val="1"/>
                <c:pt idx="0">
                  <c:v>Cahora Basa</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COMPARISON'!$E$46:$Y$46</c:f>
              <c:numCache>
                <c:formatCode>General</c:formatCode>
                <c:ptCount val="21"/>
                <c:pt idx="0">
                  <c:v>12006.272049605019</c:v>
                </c:pt>
                <c:pt idx="1">
                  <c:v>12006.272049605019</c:v>
                </c:pt>
                <c:pt idx="2">
                  <c:v>12006.272049605019</c:v>
                </c:pt>
                <c:pt idx="3">
                  <c:v>12006.272049605019</c:v>
                </c:pt>
                <c:pt idx="4">
                  <c:v>12006.272049605019</c:v>
                </c:pt>
                <c:pt idx="5">
                  <c:v>12006.272049605019</c:v>
                </c:pt>
                <c:pt idx="6">
                  <c:v>12006.272049605019</c:v>
                </c:pt>
                <c:pt idx="7">
                  <c:v>12006.272049605019</c:v>
                </c:pt>
                <c:pt idx="8">
                  <c:v>12006.272049605019</c:v>
                </c:pt>
                <c:pt idx="9">
                  <c:v>12006.272049605019</c:v>
                </c:pt>
                <c:pt idx="10">
                  <c:v>12006.272049605019</c:v>
                </c:pt>
                <c:pt idx="11">
                  <c:v>12006.272049605019</c:v>
                </c:pt>
                <c:pt idx="12">
                  <c:v>12006.272049605019</c:v>
                </c:pt>
                <c:pt idx="13">
                  <c:v>12006.272049605019</c:v>
                </c:pt>
                <c:pt idx="14">
                  <c:v>12006.272049605019</c:v>
                </c:pt>
                <c:pt idx="15">
                  <c:v>12006.27204960499</c:v>
                </c:pt>
                <c:pt idx="16">
                  <c:v>12006.272049605019</c:v>
                </c:pt>
                <c:pt idx="17">
                  <c:v>12006.272049605019</c:v>
                </c:pt>
                <c:pt idx="18">
                  <c:v>12006.272049605019</c:v>
                </c:pt>
                <c:pt idx="19">
                  <c:v>12006.272049605019</c:v>
                </c:pt>
                <c:pt idx="20">
                  <c:v>12006.272049605019</c:v>
                </c:pt>
              </c:numCache>
            </c:numRef>
          </c:val>
        </c:ser>
        <c:ser>
          <c:idx val="1"/>
          <c:order val="1"/>
          <c:tx>
            <c:strRef>
              <c:f>'GENERATION COMPARISON'!$C$47</c:f>
              <c:strCache>
                <c:ptCount val="1"/>
                <c:pt idx="0">
                  <c:v>Other Historic hydro</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COMPARISON'!$E$47:$Y$47</c:f>
              <c:numCache>
                <c:formatCode>General</c:formatCode>
                <c:ptCount val="21"/>
                <c:pt idx="0">
                  <c:v>106.92368408553895</c:v>
                </c:pt>
                <c:pt idx="1">
                  <c:v>106.92368408553895</c:v>
                </c:pt>
                <c:pt idx="2">
                  <c:v>106.92368408553895</c:v>
                </c:pt>
                <c:pt idx="3">
                  <c:v>106.92368408553895</c:v>
                </c:pt>
                <c:pt idx="4">
                  <c:v>106.92368408553895</c:v>
                </c:pt>
                <c:pt idx="5">
                  <c:v>106.92368408553895</c:v>
                </c:pt>
                <c:pt idx="6">
                  <c:v>106.92368408553895</c:v>
                </c:pt>
                <c:pt idx="7">
                  <c:v>106.92368408553895</c:v>
                </c:pt>
                <c:pt idx="8">
                  <c:v>106.92368408553895</c:v>
                </c:pt>
                <c:pt idx="9">
                  <c:v>106.92368408553895</c:v>
                </c:pt>
                <c:pt idx="10">
                  <c:v>106.92368408553895</c:v>
                </c:pt>
                <c:pt idx="11">
                  <c:v>106.92368408553895</c:v>
                </c:pt>
                <c:pt idx="12">
                  <c:v>106.92368408553895</c:v>
                </c:pt>
                <c:pt idx="13">
                  <c:v>106.92368408553895</c:v>
                </c:pt>
                <c:pt idx="14">
                  <c:v>106.92368408553895</c:v>
                </c:pt>
                <c:pt idx="15">
                  <c:v>106.92368408553895</c:v>
                </c:pt>
                <c:pt idx="16">
                  <c:v>106.92368408553895</c:v>
                </c:pt>
                <c:pt idx="17">
                  <c:v>106.92368408553895</c:v>
                </c:pt>
                <c:pt idx="18">
                  <c:v>106.92368408553895</c:v>
                </c:pt>
                <c:pt idx="19">
                  <c:v>106.92368408553895</c:v>
                </c:pt>
                <c:pt idx="20">
                  <c:v>106.92368408553895</c:v>
                </c:pt>
              </c:numCache>
            </c:numRef>
          </c:val>
        </c:ser>
        <c:ser>
          <c:idx val="2"/>
          <c:order val="2"/>
          <c:tx>
            <c:strRef>
              <c:f>'GENERATION COMPARISON'!$C$48</c:f>
              <c:strCache>
                <c:ptCount val="1"/>
                <c:pt idx="0">
                  <c:v>Luirio</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COMPARISON'!$E$48:$Y$48</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3"/>
          <c:order val="3"/>
          <c:tx>
            <c:strRef>
              <c:f>'GENERATION COMPARISON'!$C$49</c:f>
              <c:strCache>
                <c:ptCount val="1"/>
                <c:pt idx="0">
                  <c:v>Massingir</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COMPARISON'!$E$49:$Y$49</c:f>
              <c:numCache>
                <c:formatCode>General</c:formatCode>
                <c:ptCount val="21"/>
                <c:pt idx="0">
                  <c:v>74.859456059887577</c:v>
                </c:pt>
                <c:pt idx="1">
                  <c:v>74.859456059887577</c:v>
                </c:pt>
                <c:pt idx="2">
                  <c:v>74.859456059887577</c:v>
                </c:pt>
                <c:pt idx="3">
                  <c:v>74.859456059887577</c:v>
                </c:pt>
                <c:pt idx="4">
                  <c:v>74.859456059887577</c:v>
                </c:pt>
                <c:pt idx="5">
                  <c:v>74.859456059887577</c:v>
                </c:pt>
                <c:pt idx="6">
                  <c:v>74.859456059887577</c:v>
                </c:pt>
                <c:pt idx="7">
                  <c:v>74.859456059887577</c:v>
                </c:pt>
                <c:pt idx="8">
                  <c:v>74.859456059887577</c:v>
                </c:pt>
                <c:pt idx="9">
                  <c:v>74.859456059887577</c:v>
                </c:pt>
                <c:pt idx="10">
                  <c:v>74.859456059887577</c:v>
                </c:pt>
                <c:pt idx="11">
                  <c:v>74.859456059887577</c:v>
                </c:pt>
                <c:pt idx="12">
                  <c:v>74.859456059887577</c:v>
                </c:pt>
                <c:pt idx="13">
                  <c:v>74.859456059887577</c:v>
                </c:pt>
                <c:pt idx="14">
                  <c:v>74.859456059887577</c:v>
                </c:pt>
                <c:pt idx="15">
                  <c:v>74.859456059887577</c:v>
                </c:pt>
                <c:pt idx="16">
                  <c:v>74.859456059887577</c:v>
                </c:pt>
                <c:pt idx="17">
                  <c:v>74.859456059887577</c:v>
                </c:pt>
                <c:pt idx="18">
                  <c:v>74.859456059887577</c:v>
                </c:pt>
                <c:pt idx="19">
                  <c:v>74.859456059887577</c:v>
                </c:pt>
                <c:pt idx="20">
                  <c:v>74.859456059887577</c:v>
                </c:pt>
              </c:numCache>
            </c:numRef>
          </c:val>
        </c:ser>
        <c:ser>
          <c:idx val="4"/>
          <c:order val="4"/>
          <c:tx>
            <c:strRef>
              <c:f>'GENERATION COMPARISON'!$C$50</c:f>
              <c:strCache>
                <c:ptCount val="1"/>
                <c:pt idx="0">
                  <c:v>Quedas &amp; Ocua</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COMPARISON'!$E$50:$Y$50</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5"/>
          <c:order val="5"/>
          <c:tx>
            <c:strRef>
              <c:f>'GENERATION COMPARISON'!$C$51</c:f>
              <c:strCache>
                <c:ptCount val="1"/>
                <c:pt idx="0">
                  <c:v>Mphanda</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COMPARISON'!$E$51:$Y$51</c:f>
              <c:numCache>
                <c:formatCode>General</c:formatCode>
                <c:ptCount val="21"/>
                <c:pt idx="0">
                  <c:v>0</c:v>
                </c:pt>
                <c:pt idx="1">
                  <c:v>0</c:v>
                </c:pt>
                <c:pt idx="2">
                  <c:v>0</c:v>
                </c:pt>
                <c:pt idx="3">
                  <c:v>0</c:v>
                </c:pt>
                <c:pt idx="4">
                  <c:v>0</c:v>
                </c:pt>
                <c:pt idx="5">
                  <c:v>0</c:v>
                </c:pt>
                <c:pt idx="6">
                  <c:v>4185.0900033480721</c:v>
                </c:pt>
                <c:pt idx="7">
                  <c:v>8370.1800066961441</c:v>
                </c:pt>
                <c:pt idx="8">
                  <c:v>8370.1800066961441</c:v>
                </c:pt>
                <c:pt idx="9">
                  <c:v>8370.1800066961441</c:v>
                </c:pt>
                <c:pt idx="10">
                  <c:v>8370.1800066961441</c:v>
                </c:pt>
                <c:pt idx="11">
                  <c:v>8370.1800066961441</c:v>
                </c:pt>
                <c:pt idx="12">
                  <c:v>8370.1800066961441</c:v>
                </c:pt>
                <c:pt idx="13">
                  <c:v>8370.1800066961441</c:v>
                </c:pt>
                <c:pt idx="14">
                  <c:v>8370.1800066961441</c:v>
                </c:pt>
                <c:pt idx="15">
                  <c:v>8370.1800066961441</c:v>
                </c:pt>
                <c:pt idx="16">
                  <c:v>8370.1800066961441</c:v>
                </c:pt>
                <c:pt idx="17">
                  <c:v>8370.1800066961441</c:v>
                </c:pt>
                <c:pt idx="18">
                  <c:v>8370.1800066961441</c:v>
                </c:pt>
                <c:pt idx="19">
                  <c:v>8370.1800066961441</c:v>
                </c:pt>
                <c:pt idx="20">
                  <c:v>8370.1800066961441</c:v>
                </c:pt>
              </c:numCache>
            </c:numRef>
          </c:val>
        </c:ser>
        <c:ser>
          <c:idx val="6"/>
          <c:order val="6"/>
          <c:tx>
            <c:strRef>
              <c:f>'GENERATION COMPARISON'!$C$52</c:f>
              <c:strCache>
                <c:ptCount val="1"/>
                <c:pt idx="0">
                  <c:v>HCB North Bank</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COMPARISON'!$E$52:$Y$52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7"/>
          <c:order val="7"/>
          <c:tx>
            <c:strRef>
              <c:f>'GENERATION COMPARISON'!$C$53</c:f>
              <c:strCache>
                <c:ptCount val="1"/>
                <c:pt idx="0">
                  <c:v>Small Hydro</c:v>
                </c:pt>
              </c:strCache>
            </c:strRef>
          </c:tx>
          <c:invertIfNegative val="0"/>
          <c:cat>
            <c:numRef>
              <c:f>'GENERATION COMPARISON'!$E$45:$Y$45</c:f>
              <c:numCache>
                <c:formatCode>General</c:formatCode>
                <c:ptCount val="21"/>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pt idx="20">
                  <c:v>2031</c:v>
                </c:pt>
              </c:numCache>
            </c:numRef>
          </c:cat>
          <c:val>
            <c:numRef>
              <c:f>'GENERATION COMPARISON'!$E$53:$Y$53</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584608"/>
        <c:axId val="189585000"/>
      </c:barChart>
      <c:catAx>
        <c:axId val="18958460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585000"/>
        <c:crosses val="autoZero"/>
        <c:auto val="1"/>
        <c:lblAlgn val="ctr"/>
        <c:lblOffset val="100"/>
        <c:noMultiLvlLbl val="0"/>
      </c:catAx>
      <c:valAx>
        <c:axId val="189585000"/>
        <c:scaling>
          <c:orientation val="minMax"/>
        </c:scaling>
        <c:delete val="0"/>
        <c:axPos val="l"/>
        <c:majorGridlines/>
        <c:title>
          <c:tx>
            <c:rich>
              <a:bodyPr rot="-5400000" vert="horz"/>
              <a:lstStyle/>
              <a:p>
                <a:pPr>
                  <a:defRPr/>
                </a:pPr>
                <a:r>
                  <a:rPr lang="en-GB"/>
                  <a:t>GWh</a:t>
                </a:r>
              </a:p>
            </c:rich>
          </c:tx>
          <c:overlay val="0"/>
        </c:title>
        <c:numFmt formatCode="General" sourceLinked="1"/>
        <c:majorTickMark val="out"/>
        <c:minorTickMark val="none"/>
        <c:tickLblPos val="nextTo"/>
        <c:crossAx val="189584608"/>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Latest available </a:t>
            </a:r>
            <a:r>
              <a:rPr lang="en-GB" dirty="0" smtClean="0"/>
              <a:t>Power Pool</a:t>
            </a:r>
            <a:r>
              <a:rPr lang="en-GB" baseline="0" dirty="0" smtClean="0"/>
              <a:t> </a:t>
            </a:r>
            <a:r>
              <a:rPr lang="en-GB" baseline="0" dirty="0"/>
              <a:t>modelling</a:t>
            </a:r>
            <a:endParaRPr lang="en-GB" dirty="0"/>
          </a:p>
        </c:rich>
      </c:tx>
      <c:overlay val="0"/>
    </c:title>
    <c:autoTitleDeleted val="0"/>
    <c:plotArea>
      <c:layout/>
      <c:barChart>
        <c:barDir val="col"/>
        <c:grouping val="stacked"/>
        <c:varyColors val="0"/>
        <c:ser>
          <c:idx val="0"/>
          <c:order val="0"/>
          <c:tx>
            <c:strRef>
              <c:f>'Hydro generation'!$Y$98</c:f>
              <c:strCache>
                <c:ptCount val="1"/>
                <c:pt idx="0">
                  <c:v>Cahora Basa</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generation'!$Y$99:$Y$119</c:f>
              <c:numCache>
                <c:formatCode>General</c:formatCode>
                <c:ptCount val="21"/>
                <c:pt idx="0">
                  <c:v>12006.2797488</c:v>
                </c:pt>
                <c:pt idx="1">
                  <c:v>12006.2802744</c:v>
                </c:pt>
                <c:pt idx="2">
                  <c:v>12006.2806248</c:v>
                </c:pt>
                <c:pt idx="3">
                  <c:v>12006.280186800001</c:v>
                </c:pt>
                <c:pt idx="4">
                  <c:v>12006.2806248</c:v>
                </c:pt>
                <c:pt idx="5">
                  <c:v>12006.279836399999</c:v>
                </c:pt>
                <c:pt idx="6">
                  <c:v>12006.280186800001</c:v>
                </c:pt>
                <c:pt idx="7">
                  <c:v>12006.279923999999</c:v>
                </c:pt>
                <c:pt idx="8">
                  <c:v>12006.280449600001</c:v>
                </c:pt>
                <c:pt idx="9">
                  <c:v>12006.2805372</c:v>
                </c:pt>
                <c:pt idx="10">
                  <c:v>12006.2802744</c:v>
                </c:pt>
                <c:pt idx="11">
                  <c:v>12006.280186800001</c:v>
                </c:pt>
                <c:pt idx="12">
                  <c:v>12006.279923999999</c:v>
                </c:pt>
                <c:pt idx="13">
                  <c:v>12006.280449600001</c:v>
                </c:pt>
                <c:pt idx="14">
                  <c:v>12006.2806248</c:v>
                </c:pt>
                <c:pt idx="15">
                  <c:v>12006.2797488</c:v>
                </c:pt>
                <c:pt idx="16">
                  <c:v>12006.279967800001</c:v>
                </c:pt>
                <c:pt idx="17">
                  <c:v>12006.2802744</c:v>
                </c:pt>
                <c:pt idx="18">
                  <c:v>12006.2805372</c:v>
                </c:pt>
                <c:pt idx="19">
                  <c:v>12006.280362</c:v>
                </c:pt>
                <c:pt idx="20">
                  <c:v>12006.279573600001</c:v>
                </c:pt>
              </c:numCache>
            </c:numRef>
          </c:val>
        </c:ser>
        <c:ser>
          <c:idx val="1"/>
          <c:order val="1"/>
          <c:tx>
            <c:strRef>
              <c:f>'Hydro generation'!$Z$98</c:f>
              <c:strCache>
                <c:ptCount val="1"/>
                <c:pt idx="0">
                  <c:v>Other Historic hydro</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generation'!$Z$99:$Z$119</c:f>
              <c:numCache>
                <c:formatCode>General</c:formatCode>
                <c:ptCount val="21"/>
                <c:pt idx="0">
                  <c:v>147.87321503999999</c:v>
                </c:pt>
                <c:pt idx="1">
                  <c:v>186.54768647999998</c:v>
                </c:pt>
                <c:pt idx="2">
                  <c:v>186.54770400000001</c:v>
                </c:pt>
                <c:pt idx="3">
                  <c:v>186.54773028</c:v>
                </c:pt>
                <c:pt idx="4">
                  <c:v>186.54771275999997</c:v>
                </c:pt>
                <c:pt idx="5">
                  <c:v>186.54768647999998</c:v>
                </c:pt>
                <c:pt idx="6">
                  <c:v>186.54769524</c:v>
                </c:pt>
                <c:pt idx="7">
                  <c:v>186.54771275999997</c:v>
                </c:pt>
                <c:pt idx="8">
                  <c:v>186.54770400000001</c:v>
                </c:pt>
                <c:pt idx="9">
                  <c:v>186.54768647999998</c:v>
                </c:pt>
                <c:pt idx="10">
                  <c:v>186.54768647999998</c:v>
                </c:pt>
                <c:pt idx="11">
                  <c:v>186.54768647999998</c:v>
                </c:pt>
                <c:pt idx="12">
                  <c:v>186.54771275999997</c:v>
                </c:pt>
                <c:pt idx="13">
                  <c:v>186.54773028</c:v>
                </c:pt>
                <c:pt idx="14">
                  <c:v>186.54769524</c:v>
                </c:pt>
                <c:pt idx="15">
                  <c:v>186.54772151999998</c:v>
                </c:pt>
                <c:pt idx="16">
                  <c:v>186.54770400000001</c:v>
                </c:pt>
                <c:pt idx="17">
                  <c:v>186.54773028</c:v>
                </c:pt>
                <c:pt idx="18">
                  <c:v>186.54768647999998</c:v>
                </c:pt>
                <c:pt idx="19">
                  <c:v>186.54768647999998</c:v>
                </c:pt>
                <c:pt idx="20">
                  <c:v>186.54771275999997</c:v>
                </c:pt>
              </c:numCache>
            </c:numRef>
          </c:val>
        </c:ser>
        <c:ser>
          <c:idx val="2"/>
          <c:order val="2"/>
          <c:tx>
            <c:strRef>
              <c:f>'Hydro generation'!$AA$98</c:f>
              <c:strCache>
                <c:ptCount val="1"/>
                <c:pt idx="0">
                  <c:v>Luirio</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generation'!$AA$99:$AA$119</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3"/>
          <c:order val="3"/>
          <c:tx>
            <c:strRef>
              <c:f>'Hydro generation'!$AB$98</c:f>
              <c:strCache>
                <c:ptCount val="1"/>
                <c:pt idx="0">
                  <c:v>Massingir</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generation'!$AB$99:$AB$119</c:f>
              <c:numCache>
                <c:formatCode>General</c:formatCode>
                <c:ptCount val="21"/>
                <c:pt idx="0">
                  <c:v>74.859455999999994</c:v>
                </c:pt>
                <c:pt idx="1">
                  <c:v>74.859464759999994</c:v>
                </c:pt>
                <c:pt idx="2">
                  <c:v>74.859455999999994</c:v>
                </c:pt>
                <c:pt idx="3">
                  <c:v>74.859455999999994</c:v>
                </c:pt>
                <c:pt idx="4">
                  <c:v>74.859455999999994</c:v>
                </c:pt>
                <c:pt idx="5">
                  <c:v>74.859455999999994</c:v>
                </c:pt>
                <c:pt idx="6">
                  <c:v>74.859455999999994</c:v>
                </c:pt>
                <c:pt idx="7">
                  <c:v>74.859455999999994</c:v>
                </c:pt>
                <c:pt idx="8">
                  <c:v>74.859455999999994</c:v>
                </c:pt>
                <c:pt idx="9">
                  <c:v>74.859455999999994</c:v>
                </c:pt>
                <c:pt idx="10">
                  <c:v>74.859455999999994</c:v>
                </c:pt>
                <c:pt idx="11">
                  <c:v>74.859464759999994</c:v>
                </c:pt>
                <c:pt idx="12">
                  <c:v>74.859455999999994</c:v>
                </c:pt>
                <c:pt idx="13">
                  <c:v>74.859464759999994</c:v>
                </c:pt>
                <c:pt idx="14">
                  <c:v>74.859464759999994</c:v>
                </c:pt>
                <c:pt idx="15">
                  <c:v>74.859455999999994</c:v>
                </c:pt>
                <c:pt idx="16">
                  <c:v>74.859455999999994</c:v>
                </c:pt>
                <c:pt idx="17">
                  <c:v>74.859464759999994</c:v>
                </c:pt>
                <c:pt idx="18">
                  <c:v>74.859455999999994</c:v>
                </c:pt>
                <c:pt idx="19">
                  <c:v>74.859455999999994</c:v>
                </c:pt>
                <c:pt idx="20">
                  <c:v>74.859455999999994</c:v>
                </c:pt>
              </c:numCache>
            </c:numRef>
          </c:val>
        </c:ser>
        <c:ser>
          <c:idx val="4"/>
          <c:order val="4"/>
          <c:tx>
            <c:strRef>
              <c:f>'Hydro generation'!$AC$98</c:f>
              <c:strCache>
                <c:ptCount val="1"/>
                <c:pt idx="0">
                  <c:v>Quedas &amp; Ocua</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generation'!$AC$99:$AC$119</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5"/>
          <c:order val="5"/>
          <c:tx>
            <c:strRef>
              <c:f>'Hydro generation'!$AD$98</c:f>
              <c:strCache>
                <c:ptCount val="1"/>
                <c:pt idx="0">
                  <c:v>Mphanda</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generation'!$AD$99:$AD$119</c:f>
              <c:numCache>
                <c:formatCode>General</c:formatCode>
                <c:ptCount val="21"/>
                <c:pt idx="0">
                  <c:v>0</c:v>
                </c:pt>
                <c:pt idx="1">
                  <c:v>0</c:v>
                </c:pt>
                <c:pt idx="2">
                  <c:v>0</c:v>
                </c:pt>
                <c:pt idx="3">
                  <c:v>0</c:v>
                </c:pt>
                <c:pt idx="4">
                  <c:v>0</c:v>
                </c:pt>
                <c:pt idx="5">
                  <c:v>0</c:v>
                </c:pt>
                <c:pt idx="6">
                  <c:v>0</c:v>
                </c:pt>
                <c:pt idx="7">
                  <c:v>4185.0899737199998</c:v>
                </c:pt>
                <c:pt idx="8">
                  <c:v>8370.1798510799999</c:v>
                </c:pt>
                <c:pt idx="9">
                  <c:v>8370.1798247999996</c:v>
                </c:pt>
                <c:pt idx="10">
                  <c:v>8370.1801927199995</c:v>
                </c:pt>
                <c:pt idx="11">
                  <c:v>8370.1801927199995</c:v>
                </c:pt>
                <c:pt idx="12">
                  <c:v>8370.1800613199994</c:v>
                </c:pt>
                <c:pt idx="13">
                  <c:v>8370.1798247999996</c:v>
                </c:pt>
                <c:pt idx="14">
                  <c:v>8370.1801751999992</c:v>
                </c:pt>
                <c:pt idx="15">
                  <c:v>8370.1801751999992</c:v>
                </c:pt>
                <c:pt idx="16">
                  <c:v>8370.1800875999998</c:v>
                </c:pt>
                <c:pt idx="17">
                  <c:v>8370.1801751999992</c:v>
                </c:pt>
                <c:pt idx="18">
                  <c:v>8370.1797372000001</c:v>
                </c:pt>
                <c:pt idx="19">
                  <c:v>8370.1799124000008</c:v>
                </c:pt>
                <c:pt idx="20">
                  <c:v>8370.1799124000008</c:v>
                </c:pt>
              </c:numCache>
            </c:numRef>
          </c:val>
        </c:ser>
        <c:ser>
          <c:idx val="6"/>
          <c:order val="6"/>
          <c:tx>
            <c:strRef>
              <c:f>'Hydro generation'!$AE$98</c:f>
              <c:strCache>
                <c:ptCount val="1"/>
                <c:pt idx="0">
                  <c:v>HCB North Bank</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generation'!$AE$99:$AE$119</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7"/>
          <c:order val="7"/>
          <c:tx>
            <c:strRef>
              <c:f>'Hydro generation'!$AF$98</c:f>
              <c:strCache>
                <c:ptCount val="1"/>
                <c:pt idx="0">
                  <c:v>Small Hydro</c:v>
                </c:pt>
              </c:strCache>
            </c:strRef>
          </c:tx>
          <c:invertIfNegative val="0"/>
          <c:cat>
            <c:strRef>
              <c:f>'Hydro generation'!$X$99:$X$119</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generation'!$AF$99:$AF$119</c:f>
              <c:numCache>
                <c:formatCode>General</c:formatCode>
                <c:ptCount val="21"/>
                <c:pt idx="0">
                  <c:v>0</c:v>
                </c:pt>
                <c:pt idx="1">
                  <c:v>0</c:v>
                </c:pt>
                <c:pt idx="2">
                  <c:v>0</c:v>
                </c:pt>
                <c:pt idx="3">
                  <c:v>0</c:v>
                </c:pt>
                <c:pt idx="4">
                  <c:v>25.679221679999998</c:v>
                </c:pt>
                <c:pt idx="5">
                  <c:v>55.03928148</c:v>
                </c:pt>
                <c:pt idx="6">
                  <c:v>81.710205239999993</c:v>
                </c:pt>
                <c:pt idx="7">
                  <c:v>105.10568616</c:v>
                </c:pt>
                <c:pt idx="8">
                  <c:v>123.12849263999999</c:v>
                </c:pt>
                <c:pt idx="9">
                  <c:v>160.96453571999999</c:v>
                </c:pt>
                <c:pt idx="10">
                  <c:v>188.30420663999999</c:v>
                </c:pt>
                <c:pt idx="11">
                  <c:v>197.56372812000001</c:v>
                </c:pt>
                <c:pt idx="12">
                  <c:v>208.43531736</c:v>
                </c:pt>
                <c:pt idx="13">
                  <c:v>217.03472027999999</c:v>
                </c:pt>
                <c:pt idx="14">
                  <c:v>225.98457576000001</c:v>
                </c:pt>
                <c:pt idx="15">
                  <c:v>234.93449256</c:v>
                </c:pt>
                <c:pt idx="16">
                  <c:v>244.63019195999999</c:v>
                </c:pt>
                <c:pt idx="17">
                  <c:v>254.32590887999999</c:v>
                </c:pt>
                <c:pt idx="18">
                  <c:v>264.02160828000001</c:v>
                </c:pt>
                <c:pt idx="19">
                  <c:v>275.20898675999996</c:v>
                </c:pt>
                <c:pt idx="20">
                  <c:v>289.91430239999994</c:v>
                </c:pt>
              </c:numCache>
            </c:numRef>
          </c:val>
        </c:ser>
        <c:dLbls>
          <c:showLegendKey val="0"/>
          <c:showVal val="0"/>
          <c:showCatName val="0"/>
          <c:showSerName val="0"/>
          <c:showPercent val="0"/>
          <c:showBubbleSize val="0"/>
        </c:dLbls>
        <c:gapWidth val="150"/>
        <c:overlap val="100"/>
        <c:axId val="189586176"/>
        <c:axId val="189586568"/>
      </c:barChart>
      <c:catAx>
        <c:axId val="18958617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89586568"/>
        <c:crosses val="autoZero"/>
        <c:auto val="1"/>
        <c:lblAlgn val="ctr"/>
        <c:lblOffset val="100"/>
        <c:noMultiLvlLbl val="0"/>
      </c:catAx>
      <c:valAx>
        <c:axId val="189586568"/>
        <c:scaling>
          <c:orientation val="minMax"/>
        </c:scaling>
        <c:delete val="0"/>
        <c:axPos val="l"/>
        <c:majorGridlines/>
        <c:title>
          <c:tx>
            <c:rich>
              <a:bodyPr rot="-5400000" vert="horz"/>
              <a:lstStyle/>
              <a:p>
                <a:pPr>
                  <a:defRPr/>
                </a:pPr>
                <a:r>
                  <a:rPr lang="en-GB"/>
                  <a:t>GWh</a:t>
                </a:r>
              </a:p>
            </c:rich>
          </c:tx>
          <c:overlay val="0"/>
        </c:title>
        <c:numFmt formatCode="General" sourceLinked="1"/>
        <c:majorTickMark val="out"/>
        <c:minorTickMark val="none"/>
        <c:tickLblPos val="nextTo"/>
        <c:crossAx val="189586176"/>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Current World Bank effort</a:t>
            </a:r>
          </a:p>
        </c:rich>
      </c:tx>
      <c:overlay val="0"/>
    </c:title>
    <c:autoTitleDeleted val="0"/>
    <c:plotArea>
      <c:layout/>
      <c:barChart>
        <c:barDir val="col"/>
        <c:grouping val="stacked"/>
        <c:varyColors val="0"/>
        <c:ser>
          <c:idx val="0"/>
          <c:order val="0"/>
          <c:tx>
            <c:strRef>
              <c:f>'GENERATION COMPARISON'!$C$63</c:f>
              <c:strCache>
                <c:ptCount val="1"/>
                <c:pt idx="0">
                  <c:v>Ruacana</c:v>
                </c:pt>
              </c:strCache>
            </c:strRef>
          </c:tx>
          <c:invertIfNegative val="0"/>
          <c:cat>
            <c:numRef>
              <c:f>'GENERATION COMPARISON'!$D$62:$X$62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'GENERATION COMPARISON'!$D$63:$X$63</c:f>
              <c:numCache>
                <c:formatCode>General</c:formatCode>
                <c:ptCount val="21"/>
                <c:pt idx="0">
                  <c:v>920.9773447367819</c:v>
                </c:pt>
                <c:pt idx="1">
                  <c:v>920.9773447367819</c:v>
                </c:pt>
                <c:pt idx="2">
                  <c:v>1266.3438490130779</c:v>
                </c:pt>
                <c:pt idx="3">
                  <c:v>1266.3438490130779</c:v>
                </c:pt>
                <c:pt idx="4">
                  <c:v>1266.3438490130752</c:v>
                </c:pt>
                <c:pt idx="5">
                  <c:v>1266.3438490130752</c:v>
                </c:pt>
                <c:pt idx="6">
                  <c:v>1266.3438490130752</c:v>
                </c:pt>
                <c:pt idx="7">
                  <c:v>1266.3438490130752</c:v>
                </c:pt>
                <c:pt idx="8">
                  <c:v>1266.3438490130752</c:v>
                </c:pt>
                <c:pt idx="9">
                  <c:v>1266.3438490130752</c:v>
                </c:pt>
                <c:pt idx="10">
                  <c:v>1266.3438490130752</c:v>
                </c:pt>
                <c:pt idx="11">
                  <c:v>1266.3438490130752</c:v>
                </c:pt>
                <c:pt idx="12">
                  <c:v>1266.3438490130779</c:v>
                </c:pt>
                <c:pt idx="13">
                  <c:v>1266.3438490130752</c:v>
                </c:pt>
                <c:pt idx="14">
                  <c:v>1266.3438490130725</c:v>
                </c:pt>
                <c:pt idx="15">
                  <c:v>1266.3438490130752</c:v>
                </c:pt>
                <c:pt idx="16">
                  <c:v>1266.3438490130752</c:v>
                </c:pt>
                <c:pt idx="17">
                  <c:v>1266.3438490130752</c:v>
                </c:pt>
                <c:pt idx="18">
                  <c:v>1266.3438490130752</c:v>
                </c:pt>
                <c:pt idx="19">
                  <c:v>1266.3438490130752</c:v>
                </c:pt>
                <c:pt idx="20">
                  <c:v>1266.3438490130725</c:v>
                </c:pt>
              </c:numCache>
            </c:numRef>
          </c:val>
        </c:ser>
        <c:ser>
          <c:idx val="1"/>
          <c:order val="1"/>
          <c:tx>
            <c:strRef>
              <c:f>'GENERATION COMPARISON'!$C$64</c:f>
              <c:strCache>
                <c:ptCount val="1"/>
                <c:pt idx="0">
                  <c:v>Baynes</c:v>
                </c:pt>
              </c:strCache>
            </c:strRef>
          </c:tx>
          <c:invertIfNegative val="0"/>
          <c:cat>
            <c:numRef>
              <c:f>'GENERATION COMPARISON'!$D$62:$X$62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'GENERATION COMPARISON'!$D$64:$X$64</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1137.3143049098487</c:v>
                </c:pt>
                <c:pt idx="15">
                  <c:v>1137.3143049098517</c:v>
                </c:pt>
                <c:pt idx="16">
                  <c:v>1137.3143049098517</c:v>
                </c:pt>
                <c:pt idx="17">
                  <c:v>1137.3143049098517</c:v>
                </c:pt>
                <c:pt idx="18">
                  <c:v>1137.3143049098517</c:v>
                </c:pt>
                <c:pt idx="19">
                  <c:v>1137.3143049098517</c:v>
                </c:pt>
                <c:pt idx="20">
                  <c:v>1137.3143049098517</c:v>
                </c:pt>
              </c:numCache>
            </c:numRef>
          </c:val>
        </c:ser>
        <c:ser>
          <c:idx val="2"/>
          <c:order val="2"/>
          <c:tx>
            <c:strRef>
              <c:f>'GENERATION COMPARISON'!$C$65</c:f>
              <c:strCache>
                <c:ptCount val="1"/>
                <c:pt idx="0">
                  <c:v>Small Hydro</c:v>
                </c:pt>
              </c:strCache>
            </c:strRef>
          </c:tx>
          <c:invertIfNegative val="0"/>
          <c:cat>
            <c:numRef>
              <c:f>'GENERATION COMPARISON'!$D$62:$X$62</c:f>
              <c:numCache>
                <c:formatCode>General</c:formatCod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numCache>
            </c:numRef>
          </c:cat>
          <c:val>
            <c:numRef>
              <c:f>'GENERATION COMPARISON'!$D$65:$X$65</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dLbls>
          <c:showLegendKey val="0"/>
          <c:showVal val="0"/>
          <c:showCatName val="0"/>
          <c:showSerName val="0"/>
          <c:showPercent val="0"/>
          <c:showBubbleSize val="0"/>
        </c:dLbls>
        <c:gapWidth val="150"/>
        <c:overlap val="100"/>
        <c:axId val="189587352"/>
        <c:axId val="189587744"/>
      </c:barChart>
      <c:catAx>
        <c:axId val="1895873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89587744"/>
        <c:crosses val="autoZero"/>
        <c:auto val="1"/>
        <c:lblAlgn val="ctr"/>
        <c:lblOffset val="100"/>
        <c:noMultiLvlLbl val="0"/>
      </c:catAx>
      <c:valAx>
        <c:axId val="189587744"/>
        <c:scaling>
          <c:orientation val="minMax"/>
        </c:scaling>
        <c:delete val="0"/>
        <c:axPos val="l"/>
        <c:majorGridlines/>
        <c:title>
          <c:tx>
            <c:rich>
              <a:bodyPr rot="-5400000" vert="horz"/>
              <a:lstStyle/>
              <a:p>
                <a:pPr>
                  <a:defRPr/>
                </a:pPr>
                <a:r>
                  <a:rPr lang="en-GB"/>
                  <a:t>GWh</a:t>
                </a:r>
              </a:p>
            </c:rich>
          </c:tx>
          <c:overlay val="0"/>
        </c:title>
        <c:numFmt formatCode="General" sourceLinked="1"/>
        <c:majorTickMark val="out"/>
        <c:minorTickMark val="none"/>
        <c:tickLblPos val="nextTo"/>
        <c:crossAx val="189587352"/>
        <c:crosses val="autoZero"/>
        <c:crossBetween val="between"/>
      </c:valAx>
    </c:plotArea>
    <c:legend>
      <c:legendPos val="r"/>
      <c:legendEntry>
        <c:idx val="0"/>
        <c:delete val="1"/>
      </c:legendEntry>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Latest available </a:t>
            </a:r>
            <a:r>
              <a:rPr lang="en-GB" dirty="0" smtClean="0"/>
              <a:t>Power Pool</a:t>
            </a:r>
            <a:r>
              <a:rPr lang="en-GB" baseline="0" dirty="0" smtClean="0"/>
              <a:t> </a:t>
            </a:r>
            <a:r>
              <a:rPr lang="en-GB" baseline="0" dirty="0"/>
              <a:t>modelling</a:t>
            </a:r>
            <a:endParaRPr lang="en-GB" dirty="0"/>
          </a:p>
        </c:rich>
      </c:tx>
      <c:overlay val="0"/>
    </c:title>
    <c:autoTitleDeleted val="0"/>
    <c:plotArea>
      <c:layout/>
      <c:barChart>
        <c:barDir val="col"/>
        <c:grouping val="stacked"/>
        <c:varyColors val="0"/>
        <c:ser>
          <c:idx val="0"/>
          <c:order val="0"/>
          <c:tx>
            <c:strRef>
              <c:f>'Hydro generation'!$S$122</c:f>
              <c:strCache>
                <c:ptCount val="1"/>
                <c:pt idx="0">
                  <c:v>Ruacana</c:v>
                </c:pt>
              </c:strCache>
            </c:strRef>
          </c:tx>
          <c:invertIfNegative val="0"/>
          <c:cat>
            <c:strRef>
              <c:f>'Hydro generation'!$R$123:$R$143</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generation'!$S$123:$S$143</c:f>
              <c:numCache>
                <c:formatCode>General</c:formatCode>
                <c:ptCount val="21"/>
                <c:pt idx="0">
                  <c:v>920.97380495999994</c:v>
                </c:pt>
                <c:pt idx="1">
                  <c:v>920.97384876000001</c:v>
                </c:pt>
                <c:pt idx="2">
                  <c:v>1266.340344</c:v>
                </c:pt>
                <c:pt idx="3">
                  <c:v>1266.340344</c:v>
                </c:pt>
                <c:pt idx="4">
                  <c:v>1266.3402564</c:v>
                </c:pt>
                <c:pt idx="5">
                  <c:v>1266.3403352400001</c:v>
                </c:pt>
                <c:pt idx="6">
                  <c:v>1266.3404316000001</c:v>
                </c:pt>
                <c:pt idx="7">
                  <c:v>1266.3402914399999</c:v>
                </c:pt>
                <c:pt idx="8">
                  <c:v>1266.34037904</c:v>
                </c:pt>
                <c:pt idx="9">
                  <c:v>1266.3403877999999</c:v>
                </c:pt>
                <c:pt idx="10">
                  <c:v>1266.3403089599999</c:v>
                </c:pt>
                <c:pt idx="11">
                  <c:v>1266.340344</c:v>
                </c:pt>
                <c:pt idx="12">
                  <c:v>1266.340344</c:v>
                </c:pt>
                <c:pt idx="13">
                  <c:v>1266.34042284</c:v>
                </c:pt>
                <c:pt idx="14">
                  <c:v>1266.340344</c:v>
                </c:pt>
                <c:pt idx="15">
                  <c:v>1266.3404316000001</c:v>
                </c:pt>
                <c:pt idx="16">
                  <c:v>1266.34036152</c:v>
                </c:pt>
                <c:pt idx="17">
                  <c:v>1266.3403527600001</c:v>
                </c:pt>
                <c:pt idx="18">
                  <c:v>1266.3403527600001</c:v>
                </c:pt>
                <c:pt idx="19">
                  <c:v>1266.3403352400001</c:v>
                </c:pt>
                <c:pt idx="20">
                  <c:v>1266.3403527600001</c:v>
                </c:pt>
              </c:numCache>
            </c:numRef>
          </c:val>
        </c:ser>
        <c:ser>
          <c:idx val="1"/>
          <c:order val="1"/>
          <c:tx>
            <c:strRef>
              <c:f>'Hydro generation'!$T$122</c:f>
              <c:strCache>
                <c:ptCount val="1"/>
                <c:pt idx="0">
                  <c:v>Baynes</c:v>
                </c:pt>
              </c:strCache>
            </c:strRef>
          </c:tx>
          <c:invertIfNegative val="0"/>
          <c:cat>
            <c:strRef>
              <c:f>'Hydro generation'!$R$123:$R$143</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'Hydro generation'!$T$123:$T$143</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780.04140947999997</c:v>
                </c:pt>
                <c:pt idx="13">
                  <c:v>1137.3143127599999</c:v>
                </c:pt>
                <c:pt idx="14">
                  <c:v>1137.3143478000002</c:v>
                </c:pt>
                <c:pt idx="15">
                  <c:v>1137.3143740800001</c:v>
                </c:pt>
                <c:pt idx="16">
                  <c:v>1137.3142689599999</c:v>
                </c:pt>
                <c:pt idx="17">
                  <c:v>1137.3143390399998</c:v>
                </c:pt>
                <c:pt idx="18">
                  <c:v>1137.3143915999999</c:v>
                </c:pt>
                <c:pt idx="19">
                  <c:v>1137.3143215199998</c:v>
                </c:pt>
                <c:pt idx="20">
                  <c:v>1137.3143740800001</c:v>
                </c:pt>
              </c:numCache>
            </c:numRef>
          </c:val>
        </c:ser>
        <c:dLbls>
          <c:showLegendKey val="0"/>
          <c:showVal val="0"/>
          <c:showCatName val="0"/>
          <c:showSerName val="0"/>
          <c:showPercent val="0"/>
          <c:showBubbleSize val="0"/>
        </c:dLbls>
        <c:gapWidth val="150"/>
        <c:overlap val="100"/>
        <c:axId val="189588528"/>
        <c:axId val="189894680"/>
      </c:barChart>
      <c:catAx>
        <c:axId val="18958852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89894680"/>
        <c:crosses val="autoZero"/>
        <c:auto val="1"/>
        <c:lblAlgn val="ctr"/>
        <c:lblOffset val="100"/>
        <c:noMultiLvlLbl val="0"/>
      </c:catAx>
      <c:valAx>
        <c:axId val="189894680"/>
        <c:scaling>
          <c:orientation val="minMax"/>
        </c:scaling>
        <c:delete val="0"/>
        <c:axPos val="l"/>
        <c:majorGridlines/>
        <c:title>
          <c:tx>
            <c:rich>
              <a:bodyPr rot="-5400000" vert="horz"/>
              <a:lstStyle/>
              <a:p>
                <a:pPr>
                  <a:defRPr/>
                </a:pPr>
                <a:r>
                  <a:rPr lang="en-GB"/>
                  <a:t>GWh</a:t>
                </a:r>
              </a:p>
            </c:rich>
          </c:tx>
          <c:overlay val="0"/>
        </c:title>
        <c:numFmt formatCode="General" sourceLinked="1"/>
        <c:majorTickMark val="out"/>
        <c:minorTickMark val="none"/>
        <c:tickLblPos val="nextTo"/>
        <c:crossAx val="189588528"/>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Latest available </a:t>
            </a:r>
            <a:r>
              <a:rPr lang="en-US" dirty="0" smtClean="0"/>
              <a:t>Power Pool </a:t>
            </a:r>
            <a:r>
              <a:rPr lang="en-US" dirty="0"/>
              <a:t>modelling</a:t>
            </a:r>
          </a:p>
        </c:rich>
      </c:tx>
      <c:overlay val="0"/>
    </c:title>
    <c:autoTitleDeleted val="0"/>
    <c:plotArea>
      <c:layout/>
      <c:barChart>
        <c:barDir val="col"/>
        <c:grouping val="stacked"/>
        <c:varyColors val="0"/>
        <c:ser>
          <c:idx val="0"/>
          <c:order val="0"/>
          <c:tx>
            <c:strRef>
              <c:f>'Zambia MESSAGE'!$D$1</c:f>
              <c:strCache>
                <c:ptCount val="1"/>
                <c:pt idx="0">
                  <c:v>Existing hydro</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MESSAGE'!$D$2:$D$22</c:f>
              <c:numCache>
                <c:formatCode>General</c:formatCode>
                <c:ptCount val="21"/>
                <c:pt idx="0">
                  <c:v>5896.5215990399993</c:v>
                </c:pt>
                <c:pt idx="1">
                  <c:v>7778.6532649199999</c:v>
                </c:pt>
                <c:pt idx="2">
                  <c:v>7778.6526867599996</c:v>
                </c:pt>
                <c:pt idx="3">
                  <c:v>7778.6530021199997</c:v>
                </c:pt>
                <c:pt idx="4">
                  <c:v>7778.6527655999998</c:v>
                </c:pt>
                <c:pt idx="5">
                  <c:v>7778.6533525199993</c:v>
                </c:pt>
                <c:pt idx="6">
                  <c:v>7778.6525903999991</c:v>
                </c:pt>
                <c:pt idx="7">
                  <c:v>7778.6532561599997</c:v>
                </c:pt>
                <c:pt idx="8">
                  <c:v>7778.6536591200002</c:v>
                </c:pt>
                <c:pt idx="9">
                  <c:v>7778.6533437599992</c:v>
                </c:pt>
                <c:pt idx="10">
                  <c:v>7778.6530283999991</c:v>
                </c:pt>
                <c:pt idx="11">
                  <c:v>7778.6529495599998</c:v>
                </c:pt>
                <c:pt idx="12">
                  <c:v>7778.6536153200004</c:v>
                </c:pt>
                <c:pt idx="13">
                  <c:v>7778.6532211200001</c:v>
                </c:pt>
                <c:pt idx="14">
                  <c:v>7778.6529758400002</c:v>
                </c:pt>
                <c:pt idx="15">
                  <c:v>7778.6530459200003</c:v>
                </c:pt>
                <c:pt idx="16">
                  <c:v>7778.65315104</c:v>
                </c:pt>
                <c:pt idx="17">
                  <c:v>7778.6525027999996</c:v>
                </c:pt>
                <c:pt idx="18">
                  <c:v>7778.6529232799994</c:v>
                </c:pt>
                <c:pt idx="19">
                  <c:v>7778.65277436</c:v>
                </c:pt>
                <c:pt idx="20">
                  <c:v>7778.6533700399996</c:v>
                </c:pt>
              </c:numCache>
            </c:numRef>
          </c:val>
        </c:ser>
        <c:ser>
          <c:idx val="1"/>
          <c:order val="1"/>
          <c:tx>
            <c:strRef>
              <c:f>'Zambia MESSAGE'!$E$1</c:f>
              <c:strCache>
                <c:ptCount val="1"/>
                <c:pt idx="0">
                  <c:v>Itezhi-tezhi</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MESSAGE'!$E$2:$E$22</c:f>
              <c:numCache>
                <c:formatCode>General</c:formatCode>
                <c:ptCount val="21"/>
                <c:pt idx="0">
                  <c:v>0</c:v>
                </c:pt>
                <c:pt idx="1">
                  <c:v>0</c:v>
                </c:pt>
                <c:pt idx="2">
                  <c:v>0</c:v>
                </c:pt>
                <c:pt idx="3">
                  <c:v>0</c:v>
                </c:pt>
                <c:pt idx="4">
                  <c:v>446.06615543999999</c:v>
                </c:pt>
                <c:pt idx="5">
                  <c:v>446.06616419999995</c:v>
                </c:pt>
                <c:pt idx="6">
                  <c:v>446.06616419999995</c:v>
                </c:pt>
                <c:pt idx="7">
                  <c:v>446.06618171999997</c:v>
                </c:pt>
                <c:pt idx="8">
                  <c:v>446.06617296000002</c:v>
                </c:pt>
                <c:pt idx="9">
                  <c:v>446.06621675999997</c:v>
                </c:pt>
                <c:pt idx="10">
                  <c:v>446.06621675999997</c:v>
                </c:pt>
                <c:pt idx="11">
                  <c:v>446.06619047999999</c:v>
                </c:pt>
                <c:pt idx="12">
                  <c:v>446.06613791999996</c:v>
                </c:pt>
                <c:pt idx="13">
                  <c:v>446.06615543999999</c:v>
                </c:pt>
                <c:pt idx="14">
                  <c:v>446.06622551999999</c:v>
                </c:pt>
                <c:pt idx="15">
                  <c:v>446.06617296000002</c:v>
                </c:pt>
                <c:pt idx="16">
                  <c:v>446.06615543999999</c:v>
                </c:pt>
                <c:pt idx="17">
                  <c:v>446.06615543999999</c:v>
                </c:pt>
                <c:pt idx="18">
                  <c:v>446.06612916</c:v>
                </c:pt>
                <c:pt idx="19">
                  <c:v>446.06617296000002</c:v>
                </c:pt>
                <c:pt idx="20">
                  <c:v>446.06617296000002</c:v>
                </c:pt>
              </c:numCache>
            </c:numRef>
          </c:val>
        </c:ser>
        <c:ser>
          <c:idx val="2"/>
          <c:order val="2"/>
          <c:tx>
            <c:strRef>
              <c:f>'Zambia MESSAGE'!$F$1</c:f>
              <c:strCache>
                <c:ptCount val="1"/>
                <c:pt idx="0">
                  <c:v>Kariba North </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MESSAGE'!$F$2:$F$22</c:f>
              <c:numCache>
                <c:formatCode>General</c:formatCode>
                <c:ptCount val="21"/>
                <c:pt idx="0">
                  <c:v>0</c:v>
                </c:pt>
                <c:pt idx="1">
                  <c:v>0</c:v>
                </c:pt>
                <c:pt idx="2">
                  <c:v>0</c:v>
                </c:pt>
                <c:pt idx="3">
                  <c:v>463.57912992000001</c:v>
                </c:pt>
                <c:pt idx="4">
                  <c:v>927.15838247999989</c:v>
                </c:pt>
                <c:pt idx="5">
                  <c:v>927.15845256</c:v>
                </c:pt>
                <c:pt idx="6">
                  <c:v>927.15835619999996</c:v>
                </c:pt>
                <c:pt idx="7">
                  <c:v>927.15835619999996</c:v>
                </c:pt>
                <c:pt idx="8">
                  <c:v>927.15838247999989</c:v>
                </c:pt>
                <c:pt idx="9">
                  <c:v>927.15841751999994</c:v>
                </c:pt>
                <c:pt idx="10">
                  <c:v>927.15841751999994</c:v>
                </c:pt>
                <c:pt idx="11">
                  <c:v>927.15838247999989</c:v>
                </c:pt>
                <c:pt idx="12">
                  <c:v>927.15839124000001</c:v>
                </c:pt>
                <c:pt idx="13">
                  <c:v>927.15847007999992</c:v>
                </c:pt>
                <c:pt idx="14">
                  <c:v>927.15838247999989</c:v>
                </c:pt>
                <c:pt idx="15">
                  <c:v>927.15838247999989</c:v>
                </c:pt>
                <c:pt idx="16">
                  <c:v>927.15838247999989</c:v>
                </c:pt>
                <c:pt idx="17">
                  <c:v>927.15838247999989</c:v>
                </c:pt>
                <c:pt idx="18">
                  <c:v>927.15838247999989</c:v>
                </c:pt>
                <c:pt idx="19">
                  <c:v>927.15838247999989</c:v>
                </c:pt>
                <c:pt idx="20">
                  <c:v>927.15838247999989</c:v>
                </c:pt>
              </c:numCache>
            </c:numRef>
          </c:val>
        </c:ser>
        <c:ser>
          <c:idx val="3"/>
          <c:order val="3"/>
          <c:tx>
            <c:strRef>
              <c:f>'Zambia MESSAGE'!$G$1</c:f>
              <c:strCache>
                <c:ptCount val="1"/>
                <c:pt idx="0">
                  <c:v>Lusenfa</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MESSAGE'!$G$2:$G$22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4"/>
          <c:order val="4"/>
          <c:tx>
            <c:strRef>
              <c:f>'Zambia MESSAGE'!$H$1</c:f>
              <c:strCache>
                <c:ptCount val="1"/>
                <c:pt idx="0">
                  <c:v>Lusiwasi</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MESSAGE'!$H$2:$H$22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5"/>
          <c:order val="5"/>
          <c:tx>
            <c:strRef>
              <c:f>'Zambia MESSAGE'!$I$1</c:f>
              <c:strCache>
                <c:ptCount val="1"/>
                <c:pt idx="0">
                  <c:v>Devils Gorge</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MESSAGE'!$I$2:$I$22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96.754287599999998</c:v>
                </c:pt>
                <c:pt idx="19">
                  <c:v>96.754287599999998</c:v>
                </c:pt>
                <c:pt idx="20">
                  <c:v>96.754287599999998</c:v>
                </c:pt>
              </c:numCache>
            </c:numRef>
          </c:val>
        </c:ser>
        <c:ser>
          <c:idx val="6"/>
          <c:order val="6"/>
          <c:tx>
            <c:strRef>
              <c:f>'Zambia MESSAGE'!$J$1</c:f>
              <c:strCache>
                <c:ptCount val="1"/>
                <c:pt idx="0">
                  <c:v>Mumbotula</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MESSAGE'!$J$2:$J$22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1183.4833584</c:v>
                </c:pt>
                <c:pt idx="19">
                  <c:v>1183.4833584</c:v>
                </c:pt>
                <c:pt idx="20">
                  <c:v>1183.4834284800002</c:v>
                </c:pt>
              </c:numCache>
            </c:numRef>
          </c:val>
        </c:ser>
        <c:ser>
          <c:idx val="7"/>
          <c:order val="7"/>
          <c:tx>
            <c:strRef>
              <c:f>'Zambia MESSAGE'!$K$1</c:f>
              <c:strCache>
                <c:ptCount val="1"/>
                <c:pt idx="0">
                  <c:v>Mpata Large</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MESSAGE'!$K$2:$K$22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8"/>
          <c:order val="8"/>
          <c:tx>
            <c:strRef>
              <c:f>'Zambia MESSAGE'!$L$1</c:f>
              <c:strCache>
                <c:ptCount val="1"/>
                <c:pt idx="0">
                  <c:v>Mambililma Falls</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MESSAGE'!$L$2:$L$22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1059.52460172</c:v>
                </c:pt>
                <c:pt idx="18">
                  <c:v>1281.7793271600001</c:v>
                </c:pt>
                <c:pt idx="19">
                  <c:v>1281.7793271600001</c:v>
                </c:pt>
                <c:pt idx="20">
                  <c:v>1281.77941476</c:v>
                </c:pt>
              </c:numCache>
            </c:numRef>
          </c:val>
        </c:ser>
        <c:ser>
          <c:idx val="9"/>
          <c:order val="9"/>
          <c:tx>
            <c:strRef>
              <c:f>'Zambia MESSAGE'!$M$1</c:f>
              <c:strCache>
                <c:ptCount val="1"/>
                <c:pt idx="0">
                  <c:v>Batako Gorge</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MESSAGE'!$M$2:$M$22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10"/>
          <c:order val="10"/>
          <c:tx>
            <c:strRef>
              <c:f>'Zambia MESSAGE'!$N$1</c:f>
              <c:strCache>
                <c:ptCount val="1"/>
                <c:pt idx="0">
                  <c:v>Karfue gorge large</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MESSAGE'!$N$2:$N$22</c:f>
              <c:numCache>
                <c:formatCode>General</c:formatCode>
                <c:ptCount val="21"/>
                <c:pt idx="0">
                  <c:v>0</c:v>
                </c:pt>
                <c:pt idx="1">
                  <c:v>0</c:v>
                </c:pt>
                <c:pt idx="2">
                  <c:v>0</c:v>
                </c:pt>
                <c:pt idx="3">
                  <c:v>0</c:v>
                </c:pt>
                <c:pt idx="4">
                  <c:v>0</c:v>
                </c:pt>
                <c:pt idx="5">
                  <c:v>0</c:v>
                </c:pt>
                <c:pt idx="6">
                  <c:v>776.92446131999998</c:v>
                </c:pt>
                <c:pt idx="7">
                  <c:v>1553.8488525600001</c:v>
                </c:pt>
                <c:pt idx="8">
                  <c:v>2330.7732000000001</c:v>
                </c:pt>
                <c:pt idx="9">
                  <c:v>2330.7731124000002</c:v>
                </c:pt>
                <c:pt idx="10">
                  <c:v>2330.7731824799998</c:v>
                </c:pt>
                <c:pt idx="11">
                  <c:v>2330.7731124000002</c:v>
                </c:pt>
                <c:pt idx="12">
                  <c:v>2330.7732437999998</c:v>
                </c:pt>
                <c:pt idx="13">
                  <c:v>2330.7731124000002</c:v>
                </c:pt>
                <c:pt idx="14">
                  <c:v>2330.7732000000001</c:v>
                </c:pt>
                <c:pt idx="15">
                  <c:v>2330.7732000000001</c:v>
                </c:pt>
                <c:pt idx="16">
                  <c:v>2330.7727620000001</c:v>
                </c:pt>
                <c:pt idx="17">
                  <c:v>2330.7733751999999</c:v>
                </c:pt>
                <c:pt idx="18">
                  <c:v>2330.77316496</c:v>
                </c:pt>
                <c:pt idx="19">
                  <c:v>2330.7731124000002</c:v>
                </c:pt>
                <c:pt idx="20">
                  <c:v>2330.7731824799998</c:v>
                </c:pt>
              </c:numCache>
            </c:numRef>
          </c:val>
        </c:ser>
        <c:ser>
          <c:idx val="11"/>
          <c:order val="11"/>
          <c:tx>
            <c:strRef>
              <c:f>'Zambia MESSAGE'!$O$1</c:f>
              <c:strCache>
                <c:ptCount val="1"/>
                <c:pt idx="0">
                  <c:v>Khaleesi</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MESSAGE'!$O$2:$O$22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er>
        <c:ser>
          <c:idx val="12"/>
          <c:order val="12"/>
          <c:tx>
            <c:strRef>
              <c:f>'Zambia MESSAGE'!$P$1</c:f>
              <c:strCache>
                <c:ptCount val="1"/>
                <c:pt idx="0">
                  <c:v>Kabompo</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MESSAGE'!$P$2:$P$22</c:f>
              <c:numCache>
                <c:formatCode>General</c:formatCode>
                <c:ptCount val="21"/>
                <c:pt idx="0">
                  <c:v>0</c:v>
                </c:pt>
                <c:pt idx="1">
                  <c:v>0</c:v>
                </c:pt>
                <c:pt idx="2">
                  <c:v>0</c:v>
                </c:pt>
                <c:pt idx="3">
                  <c:v>0</c:v>
                </c:pt>
                <c:pt idx="4">
                  <c:v>0</c:v>
                </c:pt>
                <c:pt idx="5">
                  <c:v>105.76474476</c:v>
                </c:pt>
                <c:pt idx="6">
                  <c:v>105.764736</c:v>
                </c:pt>
                <c:pt idx="7">
                  <c:v>105.764736</c:v>
                </c:pt>
                <c:pt idx="8">
                  <c:v>105.764736</c:v>
                </c:pt>
                <c:pt idx="9">
                  <c:v>105.76474476</c:v>
                </c:pt>
                <c:pt idx="10">
                  <c:v>105.76472724</c:v>
                </c:pt>
                <c:pt idx="11">
                  <c:v>105.764736</c:v>
                </c:pt>
                <c:pt idx="12">
                  <c:v>105.764736</c:v>
                </c:pt>
                <c:pt idx="13">
                  <c:v>105.764736</c:v>
                </c:pt>
                <c:pt idx="14">
                  <c:v>105.764736</c:v>
                </c:pt>
                <c:pt idx="15">
                  <c:v>105.76474476</c:v>
                </c:pt>
                <c:pt idx="16">
                  <c:v>105.764736</c:v>
                </c:pt>
                <c:pt idx="17">
                  <c:v>105.76474476</c:v>
                </c:pt>
                <c:pt idx="18">
                  <c:v>105.764736</c:v>
                </c:pt>
                <c:pt idx="19">
                  <c:v>105.76474476</c:v>
                </c:pt>
                <c:pt idx="20">
                  <c:v>105.764736</c:v>
                </c:pt>
              </c:numCache>
            </c:numRef>
          </c:val>
        </c:ser>
        <c:ser>
          <c:idx val="14"/>
          <c:order val="13"/>
          <c:tx>
            <c:strRef>
              <c:f>'Zambia MESSAGE'!$R$1</c:f>
              <c:strCache>
                <c:ptCount val="1"/>
                <c:pt idx="0">
                  <c:v>New Hydro</c:v>
                </c:pt>
              </c:strCache>
            </c:strRef>
          </c:tx>
          <c:invertIfNegative val="0"/>
          <c:cat>
            <c:strRef>
              <c:f>'Zambia MESSAGE'!$A$2:$A$22</c:f>
              <c:strCache>
                <c:ptCount val="2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strCache>
            </c:strRef>
          </c:cat>
          <c:val>
            <c:numRef>
              <c:f>'Zambia MESSAGE'!$R$2:$R$22</c:f>
              <c:numCache>
                <c:formatCode>General</c:formatCode>
                <c:ptCount val="21"/>
                <c:pt idx="0">
                  <c:v>0</c:v>
                </c:pt>
                <c:pt idx="1">
                  <c:v>0</c:v>
                </c:pt>
                <c:pt idx="2">
                  <c:v>0</c:v>
                </c:pt>
                <c:pt idx="3">
                  <c:v>0</c:v>
                </c:pt>
                <c:pt idx="4">
                  <c:v>0</c:v>
                </c:pt>
                <c:pt idx="5">
                  <c:v>0</c:v>
                </c:pt>
                <c:pt idx="6">
                  <c:v>0</c:v>
                </c:pt>
                <c:pt idx="7">
                  <c:v>0</c:v>
                </c:pt>
                <c:pt idx="8">
                  <c:v>0</c:v>
                </c:pt>
                <c:pt idx="9">
                  <c:v>0</c:v>
                </c:pt>
                <c:pt idx="10">
                  <c:v>0</c:v>
                </c:pt>
                <c:pt idx="11">
                  <c:v>2626.42305984</c:v>
                </c:pt>
                <c:pt idx="12">
                  <c:v>2626.4231124000003</c:v>
                </c:pt>
                <c:pt idx="13">
                  <c:v>2626.4231299200001</c:v>
                </c:pt>
                <c:pt idx="14">
                  <c:v>2626.4231299200001</c:v>
                </c:pt>
                <c:pt idx="15">
                  <c:v>2626.4231474399999</c:v>
                </c:pt>
                <c:pt idx="16">
                  <c:v>2626.4231474399999</c:v>
                </c:pt>
                <c:pt idx="17">
                  <c:v>2626.42321752</c:v>
                </c:pt>
                <c:pt idx="18">
                  <c:v>2626.42321752</c:v>
                </c:pt>
                <c:pt idx="19">
                  <c:v>2626.4231474399999</c:v>
                </c:pt>
                <c:pt idx="20">
                  <c:v>2626.4231299200001</c:v>
                </c:pt>
              </c:numCache>
            </c:numRef>
          </c:val>
        </c:ser>
        <c:dLbls>
          <c:showLegendKey val="0"/>
          <c:showVal val="0"/>
          <c:showCatName val="0"/>
          <c:showSerName val="0"/>
          <c:showPercent val="0"/>
          <c:showBubbleSize val="0"/>
        </c:dLbls>
        <c:gapWidth val="150"/>
        <c:overlap val="100"/>
        <c:axId val="189895464"/>
        <c:axId val="189895856"/>
      </c:barChart>
      <c:catAx>
        <c:axId val="18989546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89895856"/>
        <c:crosses val="autoZero"/>
        <c:auto val="1"/>
        <c:lblAlgn val="ctr"/>
        <c:lblOffset val="100"/>
        <c:noMultiLvlLbl val="0"/>
      </c:catAx>
      <c:valAx>
        <c:axId val="189895856"/>
        <c:scaling>
          <c:orientation val="minMax"/>
        </c:scaling>
        <c:delete val="0"/>
        <c:axPos val="l"/>
        <c:majorGridlines/>
        <c:title>
          <c:tx>
            <c:rich>
              <a:bodyPr rot="-5400000" vert="horz"/>
              <a:lstStyle/>
              <a:p>
                <a:pPr>
                  <a:defRPr/>
                </a:pPr>
                <a:r>
                  <a:rPr lang="en-US"/>
                  <a:t>GWh</a:t>
                </a:r>
              </a:p>
            </c:rich>
          </c:tx>
          <c:overlay val="0"/>
        </c:title>
        <c:numFmt formatCode="General" sourceLinked="1"/>
        <c:majorTickMark val="out"/>
        <c:minorTickMark val="none"/>
        <c:tickLblPos val="nextTo"/>
        <c:crossAx val="189895464"/>
        <c:crosses val="autoZero"/>
        <c:crossBetween val="between"/>
      </c:valAx>
    </c:plotArea>
    <c:legend>
      <c:legendPos val="r"/>
      <c:legendEntry>
        <c:idx val="2"/>
        <c:delete val="1"/>
      </c:legendEntry>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C79A6-E94B-47E0-85FA-CF996C723B95}" type="doc">
      <dgm:prSet loTypeId="urn:microsoft.com/office/officeart/2008/layout/HexagonCluster" loCatId="relationship" qsTypeId="urn:microsoft.com/office/officeart/2005/8/quickstyle/simple1" qsCatId="simple" csTypeId="urn:microsoft.com/office/officeart/2005/8/colors/accent3_3" csCatId="accent3" phldr="1"/>
      <dgm:spPr/>
      <dgm:t>
        <a:bodyPr/>
        <a:lstStyle/>
        <a:p>
          <a:endParaRPr lang="en-GB"/>
        </a:p>
      </dgm:t>
    </dgm:pt>
    <dgm:pt modelId="{3F419055-4A43-487C-86E8-332DB8504828}">
      <dgm:prSet phldrT="[Text]"/>
      <dgm:spPr/>
      <dgm:t>
        <a:bodyPr/>
        <a:lstStyle/>
        <a:p>
          <a:r>
            <a:rPr lang="en-GB" dirty="0" smtClean="0"/>
            <a:t>C1</a:t>
          </a:r>
          <a:endParaRPr lang="en-GB" dirty="0"/>
        </a:p>
      </dgm:t>
    </dgm:pt>
    <dgm:pt modelId="{9A220AEB-D919-4848-AFDD-7625AD4BE970}" type="parTrans" cxnId="{7C148CCF-449D-4C49-B894-717855536A5A}">
      <dgm:prSet/>
      <dgm:spPr/>
      <dgm:t>
        <a:bodyPr/>
        <a:lstStyle/>
        <a:p>
          <a:endParaRPr lang="en-GB"/>
        </a:p>
      </dgm:t>
    </dgm:pt>
    <dgm:pt modelId="{9D3102AE-3966-4051-B1CD-5EFDF10E8201}" type="sibTrans" cxnId="{7C148CCF-449D-4C49-B894-717855536A5A}">
      <dgm:prSet/>
      <dgm:spPr/>
      <dgm:t>
        <a:bodyPr/>
        <a:lstStyle/>
        <a:p>
          <a:endParaRPr lang="en-GB"/>
        </a:p>
      </dgm:t>
    </dgm:pt>
    <dgm:pt modelId="{68E3AED6-8F09-43BE-897D-27E783E68F2C}">
      <dgm:prSet phldrT="[Text]"/>
      <dgm:spPr/>
      <dgm:t>
        <a:bodyPr/>
        <a:lstStyle/>
        <a:p>
          <a:r>
            <a:rPr lang="en-GB" dirty="0" smtClean="0"/>
            <a:t>C2</a:t>
          </a:r>
          <a:endParaRPr lang="en-GB" dirty="0"/>
        </a:p>
      </dgm:t>
    </dgm:pt>
    <dgm:pt modelId="{754A0735-B2F2-422F-9A4D-A88035BB5115}" type="parTrans" cxnId="{FE616D5D-F43E-43E2-AA90-E5FBEB1A5FF9}">
      <dgm:prSet/>
      <dgm:spPr/>
      <dgm:t>
        <a:bodyPr/>
        <a:lstStyle/>
        <a:p>
          <a:endParaRPr lang="en-GB"/>
        </a:p>
      </dgm:t>
    </dgm:pt>
    <dgm:pt modelId="{3980870C-EEB3-41B4-A13C-B52551E191C2}" type="sibTrans" cxnId="{FE616D5D-F43E-43E2-AA90-E5FBEB1A5FF9}">
      <dgm:prSet/>
      <dgm:spPr/>
      <dgm:t>
        <a:bodyPr/>
        <a:lstStyle/>
        <a:p>
          <a:endParaRPr lang="en-GB"/>
        </a:p>
      </dgm:t>
    </dgm:pt>
    <dgm:pt modelId="{346444E2-E286-4DCF-83DC-F79EF149DD9F}">
      <dgm:prSet phldrT="[Text]"/>
      <dgm:spPr/>
      <dgm:t>
        <a:bodyPr/>
        <a:lstStyle/>
        <a:p>
          <a:r>
            <a:rPr lang="en-GB" dirty="0" smtClean="0"/>
            <a:t>C3</a:t>
          </a:r>
          <a:endParaRPr lang="en-GB" dirty="0"/>
        </a:p>
      </dgm:t>
    </dgm:pt>
    <dgm:pt modelId="{22759392-08D8-48F0-BDF5-ED3829F0715E}" type="parTrans" cxnId="{6A54DA1E-EEDF-4617-8F23-96AD2C3FB2CE}">
      <dgm:prSet/>
      <dgm:spPr/>
      <dgm:t>
        <a:bodyPr/>
        <a:lstStyle/>
        <a:p>
          <a:endParaRPr lang="en-GB"/>
        </a:p>
      </dgm:t>
    </dgm:pt>
    <dgm:pt modelId="{27446814-D595-4CEA-9CD6-3B66630ACE05}" type="sibTrans" cxnId="{6A54DA1E-EEDF-4617-8F23-96AD2C3FB2CE}">
      <dgm:prSet/>
      <dgm:spPr/>
      <dgm:t>
        <a:bodyPr/>
        <a:lstStyle/>
        <a:p>
          <a:endParaRPr lang="en-GB"/>
        </a:p>
      </dgm:t>
    </dgm:pt>
    <dgm:pt modelId="{9616DC2D-AA30-4BDB-84A2-B796DC138A42}">
      <dgm:prSet phldrT="[Text]"/>
      <dgm:spPr/>
      <dgm:t>
        <a:bodyPr/>
        <a:lstStyle/>
        <a:p>
          <a:r>
            <a:rPr lang="en-GB" dirty="0" smtClean="0"/>
            <a:t>C4</a:t>
          </a:r>
          <a:endParaRPr lang="en-GB" dirty="0"/>
        </a:p>
      </dgm:t>
    </dgm:pt>
    <dgm:pt modelId="{DBC784FA-E43F-4DDA-BFA1-D38028763799}" type="parTrans" cxnId="{3CE9C2D8-1DC6-4892-B7FB-75835D4FD634}">
      <dgm:prSet/>
      <dgm:spPr/>
      <dgm:t>
        <a:bodyPr/>
        <a:lstStyle/>
        <a:p>
          <a:endParaRPr lang="en-GB"/>
        </a:p>
      </dgm:t>
    </dgm:pt>
    <dgm:pt modelId="{316A6822-446D-429E-9265-BE31EF2F9841}" type="sibTrans" cxnId="{3CE9C2D8-1DC6-4892-B7FB-75835D4FD634}">
      <dgm:prSet/>
      <dgm:spPr/>
      <dgm:t>
        <a:bodyPr/>
        <a:lstStyle/>
        <a:p>
          <a:endParaRPr lang="en-GB"/>
        </a:p>
      </dgm:t>
    </dgm:pt>
    <dgm:pt modelId="{BE15DF66-2E51-406B-8426-C723A4E1CF3D}" type="pres">
      <dgm:prSet presAssocID="{6F8C79A6-E94B-47E0-85FA-CF996C723B95}" presName="Name0" presStyleCnt="0">
        <dgm:presLayoutVars>
          <dgm:chMax val="21"/>
          <dgm:chPref val="21"/>
        </dgm:presLayoutVars>
      </dgm:prSet>
      <dgm:spPr/>
      <dgm:t>
        <a:bodyPr/>
        <a:lstStyle/>
        <a:p>
          <a:endParaRPr lang="en-GB"/>
        </a:p>
      </dgm:t>
    </dgm:pt>
    <dgm:pt modelId="{C3D077D1-B370-47D0-80CA-CC9C4496E531}" type="pres">
      <dgm:prSet presAssocID="{3F419055-4A43-487C-86E8-332DB8504828}" presName="text1" presStyleCnt="0"/>
      <dgm:spPr/>
    </dgm:pt>
    <dgm:pt modelId="{25A79EF3-97BF-418F-A6AD-37567BCC05F3}" type="pres">
      <dgm:prSet presAssocID="{3F419055-4A43-487C-86E8-332DB8504828}" presName="textRepeatNode" presStyleLbl="alignNode1" presStyleIdx="0" presStyleCnt="4">
        <dgm:presLayoutVars>
          <dgm:chMax val="0"/>
          <dgm:chPref val="0"/>
          <dgm:bulletEnabled val="1"/>
        </dgm:presLayoutVars>
      </dgm:prSet>
      <dgm:spPr/>
      <dgm:t>
        <a:bodyPr/>
        <a:lstStyle/>
        <a:p>
          <a:endParaRPr lang="en-GB"/>
        </a:p>
      </dgm:t>
    </dgm:pt>
    <dgm:pt modelId="{C188174A-7A8F-4013-9554-37D26980B8CB}" type="pres">
      <dgm:prSet presAssocID="{3F419055-4A43-487C-86E8-332DB8504828}" presName="textaccent1" presStyleCnt="0"/>
      <dgm:spPr/>
    </dgm:pt>
    <dgm:pt modelId="{CDDB0781-1287-4813-AD16-66E5B7A01C47}" type="pres">
      <dgm:prSet presAssocID="{3F419055-4A43-487C-86E8-332DB8504828}" presName="accentRepeatNode" presStyleLbl="solidAlignAcc1" presStyleIdx="0" presStyleCnt="8"/>
      <dgm:spPr/>
    </dgm:pt>
    <dgm:pt modelId="{A52F391F-A0E8-48C3-B9F3-2849C512DD0D}" type="pres">
      <dgm:prSet presAssocID="{9D3102AE-3966-4051-B1CD-5EFDF10E8201}" presName="image1" presStyleCnt="0"/>
      <dgm:spPr/>
    </dgm:pt>
    <dgm:pt modelId="{1F971BE8-D65B-4482-87E9-28C15C8487D2}" type="pres">
      <dgm:prSet presAssocID="{9D3102AE-3966-4051-B1CD-5EFDF10E8201}" presName="imageRepeatNode" presStyleLbl="alignAcc1" presStyleIdx="0" presStyleCnt="4"/>
      <dgm:spPr/>
      <dgm:t>
        <a:bodyPr/>
        <a:lstStyle/>
        <a:p>
          <a:endParaRPr lang="en-GB"/>
        </a:p>
      </dgm:t>
    </dgm:pt>
    <dgm:pt modelId="{D98E69C3-4912-4CDD-9692-955301FF6909}" type="pres">
      <dgm:prSet presAssocID="{9D3102AE-3966-4051-B1CD-5EFDF10E8201}" presName="imageaccent1" presStyleCnt="0"/>
      <dgm:spPr/>
    </dgm:pt>
    <dgm:pt modelId="{B54C40D6-6D13-4D63-A92C-7FD685687912}" type="pres">
      <dgm:prSet presAssocID="{9D3102AE-3966-4051-B1CD-5EFDF10E8201}" presName="accentRepeatNode" presStyleLbl="solidAlignAcc1" presStyleIdx="1" presStyleCnt="8"/>
      <dgm:spPr/>
    </dgm:pt>
    <dgm:pt modelId="{0AB1B274-D50D-4BA2-853F-164DDFB798B9}" type="pres">
      <dgm:prSet presAssocID="{68E3AED6-8F09-43BE-897D-27E783E68F2C}" presName="text2" presStyleCnt="0"/>
      <dgm:spPr/>
    </dgm:pt>
    <dgm:pt modelId="{1C003C23-006D-438D-867D-532FB76C24F2}" type="pres">
      <dgm:prSet presAssocID="{68E3AED6-8F09-43BE-897D-27E783E68F2C}" presName="textRepeatNode" presStyleLbl="alignNode1" presStyleIdx="1" presStyleCnt="4">
        <dgm:presLayoutVars>
          <dgm:chMax val="0"/>
          <dgm:chPref val="0"/>
          <dgm:bulletEnabled val="1"/>
        </dgm:presLayoutVars>
      </dgm:prSet>
      <dgm:spPr/>
      <dgm:t>
        <a:bodyPr/>
        <a:lstStyle/>
        <a:p>
          <a:endParaRPr lang="en-GB"/>
        </a:p>
      </dgm:t>
    </dgm:pt>
    <dgm:pt modelId="{30C23E41-D147-44E3-B73C-CF30646A8C76}" type="pres">
      <dgm:prSet presAssocID="{68E3AED6-8F09-43BE-897D-27E783E68F2C}" presName="textaccent2" presStyleCnt="0"/>
      <dgm:spPr/>
    </dgm:pt>
    <dgm:pt modelId="{DC350000-13A5-40FD-9B54-5E0FDE2AFBE3}" type="pres">
      <dgm:prSet presAssocID="{68E3AED6-8F09-43BE-897D-27E783E68F2C}" presName="accentRepeatNode" presStyleLbl="solidAlignAcc1" presStyleIdx="2" presStyleCnt="8"/>
      <dgm:spPr/>
    </dgm:pt>
    <dgm:pt modelId="{BEEC4109-5BC3-4A16-866A-BBFEE5645374}" type="pres">
      <dgm:prSet presAssocID="{3980870C-EEB3-41B4-A13C-B52551E191C2}" presName="image2" presStyleCnt="0"/>
      <dgm:spPr/>
    </dgm:pt>
    <dgm:pt modelId="{E251F11C-2FC0-4827-922E-C4DA91A83786}" type="pres">
      <dgm:prSet presAssocID="{3980870C-EEB3-41B4-A13C-B52551E191C2}" presName="imageRepeatNode" presStyleLbl="alignAcc1" presStyleIdx="1" presStyleCnt="4"/>
      <dgm:spPr/>
      <dgm:t>
        <a:bodyPr/>
        <a:lstStyle/>
        <a:p>
          <a:endParaRPr lang="en-GB"/>
        </a:p>
      </dgm:t>
    </dgm:pt>
    <dgm:pt modelId="{44606229-F5B5-44FF-9A4E-EEFF5F1109D4}" type="pres">
      <dgm:prSet presAssocID="{3980870C-EEB3-41B4-A13C-B52551E191C2}" presName="imageaccent2" presStyleCnt="0"/>
      <dgm:spPr/>
    </dgm:pt>
    <dgm:pt modelId="{F749D6C0-52F1-4750-A142-C040EB339F98}" type="pres">
      <dgm:prSet presAssocID="{3980870C-EEB3-41B4-A13C-B52551E191C2}" presName="accentRepeatNode" presStyleLbl="solidAlignAcc1" presStyleIdx="3" presStyleCnt="8"/>
      <dgm:spPr/>
    </dgm:pt>
    <dgm:pt modelId="{E01FEFB1-D51A-44C7-87F2-AA1E175418CC}" type="pres">
      <dgm:prSet presAssocID="{346444E2-E286-4DCF-83DC-F79EF149DD9F}" presName="text3" presStyleCnt="0"/>
      <dgm:spPr/>
    </dgm:pt>
    <dgm:pt modelId="{D36DC4D2-88BB-4251-BEE2-FF56E6C2FE5E}" type="pres">
      <dgm:prSet presAssocID="{346444E2-E286-4DCF-83DC-F79EF149DD9F}" presName="textRepeatNode" presStyleLbl="alignNode1" presStyleIdx="2" presStyleCnt="4">
        <dgm:presLayoutVars>
          <dgm:chMax val="0"/>
          <dgm:chPref val="0"/>
          <dgm:bulletEnabled val="1"/>
        </dgm:presLayoutVars>
      </dgm:prSet>
      <dgm:spPr/>
      <dgm:t>
        <a:bodyPr/>
        <a:lstStyle/>
        <a:p>
          <a:endParaRPr lang="en-GB"/>
        </a:p>
      </dgm:t>
    </dgm:pt>
    <dgm:pt modelId="{55567342-FE9F-400F-BB45-F43D6C3A7D1D}" type="pres">
      <dgm:prSet presAssocID="{346444E2-E286-4DCF-83DC-F79EF149DD9F}" presName="textaccent3" presStyleCnt="0"/>
      <dgm:spPr/>
    </dgm:pt>
    <dgm:pt modelId="{25244417-830A-40F0-90A6-2407281E8284}" type="pres">
      <dgm:prSet presAssocID="{346444E2-E286-4DCF-83DC-F79EF149DD9F}" presName="accentRepeatNode" presStyleLbl="solidAlignAcc1" presStyleIdx="4" presStyleCnt="8"/>
      <dgm:spPr/>
    </dgm:pt>
    <dgm:pt modelId="{04E60731-A54E-4B71-92BD-D11044CA5B08}" type="pres">
      <dgm:prSet presAssocID="{27446814-D595-4CEA-9CD6-3B66630ACE05}" presName="image3" presStyleCnt="0"/>
      <dgm:spPr/>
    </dgm:pt>
    <dgm:pt modelId="{025E1FD5-D317-42D7-BF23-163C062D2FB7}" type="pres">
      <dgm:prSet presAssocID="{27446814-D595-4CEA-9CD6-3B66630ACE05}" presName="imageRepeatNode" presStyleLbl="alignAcc1" presStyleIdx="2" presStyleCnt="4"/>
      <dgm:spPr/>
      <dgm:t>
        <a:bodyPr/>
        <a:lstStyle/>
        <a:p>
          <a:endParaRPr lang="en-GB"/>
        </a:p>
      </dgm:t>
    </dgm:pt>
    <dgm:pt modelId="{22AD33F9-2774-4134-84F0-3FB999BA358D}" type="pres">
      <dgm:prSet presAssocID="{27446814-D595-4CEA-9CD6-3B66630ACE05}" presName="imageaccent3" presStyleCnt="0"/>
      <dgm:spPr/>
    </dgm:pt>
    <dgm:pt modelId="{2B4D7F1A-3AF8-496F-A862-1D37C7A3CF6C}" type="pres">
      <dgm:prSet presAssocID="{27446814-D595-4CEA-9CD6-3B66630ACE05}" presName="accentRepeatNode" presStyleLbl="solidAlignAcc1" presStyleIdx="5" presStyleCnt="8"/>
      <dgm:spPr/>
    </dgm:pt>
    <dgm:pt modelId="{BD0C7E45-ADD9-4E84-9CB3-15D4BE31CB8D}" type="pres">
      <dgm:prSet presAssocID="{9616DC2D-AA30-4BDB-84A2-B796DC138A42}" presName="text4" presStyleCnt="0"/>
      <dgm:spPr/>
    </dgm:pt>
    <dgm:pt modelId="{11E5812C-826F-448D-BC46-C4008022C9B7}" type="pres">
      <dgm:prSet presAssocID="{9616DC2D-AA30-4BDB-84A2-B796DC138A42}" presName="textRepeatNode" presStyleLbl="alignNode1" presStyleIdx="3" presStyleCnt="4">
        <dgm:presLayoutVars>
          <dgm:chMax val="0"/>
          <dgm:chPref val="0"/>
          <dgm:bulletEnabled val="1"/>
        </dgm:presLayoutVars>
      </dgm:prSet>
      <dgm:spPr/>
      <dgm:t>
        <a:bodyPr/>
        <a:lstStyle/>
        <a:p>
          <a:endParaRPr lang="en-GB"/>
        </a:p>
      </dgm:t>
    </dgm:pt>
    <dgm:pt modelId="{B858A0C6-F04A-40FD-8432-36126D15C1A6}" type="pres">
      <dgm:prSet presAssocID="{9616DC2D-AA30-4BDB-84A2-B796DC138A42}" presName="textaccent4" presStyleCnt="0"/>
      <dgm:spPr/>
    </dgm:pt>
    <dgm:pt modelId="{5E6DAAFA-F9F2-44C1-A643-1AEC349EB9E6}" type="pres">
      <dgm:prSet presAssocID="{9616DC2D-AA30-4BDB-84A2-B796DC138A42}" presName="accentRepeatNode" presStyleLbl="solidAlignAcc1" presStyleIdx="6" presStyleCnt="8"/>
      <dgm:spPr/>
    </dgm:pt>
    <dgm:pt modelId="{04C241BA-61B7-4E56-B369-175DA8030528}" type="pres">
      <dgm:prSet presAssocID="{316A6822-446D-429E-9265-BE31EF2F9841}" presName="image4" presStyleCnt="0"/>
      <dgm:spPr/>
    </dgm:pt>
    <dgm:pt modelId="{4ECADF9D-5CCD-4291-9951-C920B509ACF1}" type="pres">
      <dgm:prSet presAssocID="{316A6822-446D-429E-9265-BE31EF2F9841}" presName="imageRepeatNode" presStyleLbl="alignAcc1" presStyleIdx="3" presStyleCnt="4"/>
      <dgm:spPr/>
      <dgm:t>
        <a:bodyPr/>
        <a:lstStyle/>
        <a:p>
          <a:endParaRPr lang="en-GB"/>
        </a:p>
      </dgm:t>
    </dgm:pt>
    <dgm:pt modelId="{943618D0-DCE9-42D4-8BFA-2E70EC3DD64A}" type="pres">
      <dgm:prSet presAssocID="{316A6822-446D-429E-9265-BE31EF2F9841}" presName="imageaccent4" presStyleCnt="0"/>
      <dgm:spPr/>
    </dgm:pt>
    <dgm:pt modelId="{DF919CEB-90F0-47C0-9D8A-7BFA81DAB9B0}" type="pres">
      <dgm:prSet presAssocID="{316A6822-446D-429E-9265-BE31EF2F9841}" presName="accentRepeatNode" presStyleLbl="solidAlignAcc1" presStyleIdx="7" presStyleCnt="8"/>
      <dgm:spPr/>
    </dgm:pt>
  </dgm:ptLst>
  <dgm:cxnLst>
    <dgm:cxn modelId="{F26D10A3-117D-4836-B35D-D774B122E0D9}" type="presOf" srcId="{6F8C79A6-E94B-47E0-85FA-CF996C723B95}" destId="{BE15DF66-2E51-406B-8426-C723A4E1CF3D}" srcOrd="0" destOrd="0" presId="urn:microsoft.com/office/officeart/2008/layout/HexagonCluster"/>
    <dgm:cxn modelId="{BB314629-7C8A-4DE8-9A3B-35E6518EAF63}" type="presOf" srcId="{68E3AED6-8F09-43BE-897D-27E783E68F2C}" destId="{1C003C23-006D-438D-867D-532FB76C24F2}" srcOrd="0" destOrd="0" presId="urn:microsoft.com/office/officeart/2008/layout/HexagonCluster"/>
    <dgm:cxn modelId="{3CE9C2D8-1DC6-4892-B7FB-75835D4FD634}" srcId="{6F8C79A6-E94B-47E0-85FA-CF996C723B95}" destId="{9616DC2D-AA30-4BDB-84A2-B796DC138A42}" srcOrd="3" destOrd="0" parTransId="{DBC784FA-E43F-4DDA-BFA1-D38028763799}" sibTransId="{316A6822-446D-429E-9265-BE31EF2F9841}"/>
    <dgm:cxn modelId="{930AB888-7F33-4626-A562-26EDA92A045F}" type="presOf" srcId="{316A6822-446D-429E-9265-BE31EF2F9841}" destId="{4ECADF9D-5CCD-4291-9951-C920B509ACF1}" srcOrd="0" destOrd="0" presId="urn:microsoft.com/office/officeart/2008/layout/HexagonCluster"/>
    <dgm:cxn modelId="{FE616D5D-F43E-43E2-AA90-E5FBEB1A5FF9}" srcId="{6F8C79A6-E94B-47E0-85FA-CF996C723B95}" destId="{68E3AED6-8F09-43BE-897D-27E783E68F2C}" srcOrd="1" destOrd="0" parTransId="{754A0735-B2F2-422F-9A4D-A88035BB5115}" sibTransId="{3980870C-EEB3-41B4-A13C-B52551E191C2}"/>
    <dgm:cxn modelId="{F31717F4-C83E-4D04-8131-001CF70AB513}" type="presOf" srcId="{3F419055-4A43-487C-86E8-332DB8504828}" destId="{25A79EF3-97BF-418F-A6AD-37567BCC05F3}" srcOrd="0" destOrd="0" presId="urn:microsoft.com/office/officeart/2008/layout/HexagonCluster"/>
    <dgm:cxn modelId="{7C148CCF-449D-4C49-B894-717855536A5A}" srcId="{6F8C79A6-E94B-47E0-85FA-CF996C723B95}" destId="{3F419055-4A43-487C-86E8-332DB8504828}" srcOrd="0" destOrd="0" parTransId="{9A220AEB-D919-4848-AFDD-7625AD4BE970}" sibTransId="{9D3102AE-3966-4051-B1CD-5EFDF10E8201}"/>
    <dgm:cxn modelId="{01385757-95E5-4AD7-8502-88F884304DA0}" type="presOf" srcId="{346444E2-E286-4DCF-83DC-F79EF149DD9F}" destId="{D36DC4D2-88BB-4251-BEE2-FF56E6C2FE5E}" srcOrd="0" destOrd="0" presId="urn:microsoft.com/office/officeart/2008/layout/HexagonCluster"/>
    <dgm:cxn modelId="{3816B6BB-778C-47BD-9758-E746D23EB088}" type="presOf" srcId="{27446814-D595-4CEA-9CD6-3B66630ACE05}" destId="{025E1FD5-D317-42D7-BF23-163C062D2FB7}" srcOrd="0" destOrd="0" presId="urn:microsoft.com/office/officeart/2008/layout/HexagonCluster"/>
    <dgm:cxn modelId="{C2A4D3EE-71B4-4424-960F-2A08086DF03D}" type="presOf" srcId="{9616DC2D-AA30-4BDB-84A2-B796DC138A42}" destId="{11E5812C-826F-448D-BC46-C4008022C9B7}" srcOrd="0" destOrd="0" presId="urn:microsoft.com/office/officeart/2008/layout/HexagonCluster"/>
    <dgm:cxn modelId="{B69F8707-02FD-4D35-9F42-C865E0B7A2C5}" type="presOf" srcId="{9D3102AE-3966-4051-B1CD-5EFDF10E8201}" destId="{1F971BE8-D65B-4482-87E9-28C15C8487D2}" srcOrd="0" destOrd="0" presId="urn:microsoft.com/office/officeart/2008/layout/HexagonCluster"/>
    <dgm:cxn modelId="{6A54DA1E-EEDF-4617-8F23-96AD2C3FB2CE}" srcId="{6F8C79A6-E94B-47E0-85FA-CF996C723B95}" destId="{346444E2-E286-4DCF-83DC-F79EF149DD9F}" srcOrd="2" destOrd="0" parTransId="{22759392-08D8-48F0-BDF5-ED3829F0715E}" sibTransId="{27446814-D595-4CEA-9CD6-3B66630ACE05}"/>
    <dgm:cxn modelId="{89ED6599-8EAC-4BCC-A112-0279E6E3586B}" type="presOf" srcId="{3980870C-EEB3-41B4-A13C-B52551E191C2}" destId="{E251F11C-2FC0-4827-922E-C4DA91A83786}" srcOrd="0" destOrd="0" presId="urn:microsoft.com/office/officeart/2008/layout/HexagonCluster"/>
    <dgm:cxn modelId="{271B17EB-BD6F-4F3D-A056-14F0F5A24926}" type="presParOf" srcId="{BE15DF66-2E51-406B-8426-C723A4E1CF3D}" destId="{C3D077D1-B370-47D0-80CA-CC9C4496E531}" srcOrd="0" destOrd="0" presId="urn:microsoft.com/office/officeart/2008/layout/HexagonCluster"/>
    <dgm:cxn modelId="{BB2E5B95-B7B1-46F1-86C6-1C229E2A269F}" type="presParOf" srcId="{C3D077D1-B370-47D0-80CA-CC9C4496E531}" destId="{25A79EF3-97BF-418F-A6AD-37567BCC05F3}" srcOrd="0" destOrd="0" presId="urn:microsoft.com/office/officeart/2008/layout/HexagonCluster"/>
    <dgm:cxn modelId="{944D30A7-A7E1-4079-B265-F72424AD4C7B}" type="presParOf" srcId="{BE15DF66-2E51-406B-8426-C723A4E1CF3D}" destId="{C188174A-7A8F-4013-9554-37D26980B8CB}" srcOrd="1" destOrd="0" presId="urn:microsoft.com/office/officeart/2008/layout/HexagonCluster"/>
    <dgm:cxn modelId="{65D5BA75-9DE6-47DE-B5E6-881555A09BAC}" type="presParOf" srcId="{C188174A-7A8F-4013-9554-37D26980B8CB}" destId="{CDDB0781-1287-4813-AD16-66E5B7A01C47}" srcOrd="0" destOrd="0" presId="urn:microsoft.com/office/officeart/2008/layout/HexagonCluster"/>
    <dgm:cxn modelId="{D7BC2AF3-1973-4BA6-9576-530A6AB474F8}" type="presParOf" srcId="{BE15DF66-2E51-406B-8426-C723A4E1CF3D}" destId="{A52F391F-A0E8-48C3-B9F3-2849C512DD0D}" srcOrd="2" destOrd="0" presId="urn:microsoft.com/office/officeart/2008/layout/HexagonCluster"/>
    <dgm:cxn modelId="{AF903788-A1AF-49BE-BF81-48747A808F69}" type="presParOf" srcId="{A52F391F-A0E8-48C3-B9F3-2849C512DD0D}" destId="{1F971BE8-D65B-4482-87E9-28C15C8487D2}" srcOrd="0" destOrd="0" presId="urn:microsoft.com/office/officeart/2008/layout/HexagonCluster"/>
    <dgm:cxn modelId="{E4D26C06-3982-4EF4-8303-9F727A4B2477}" type="presParOf" srcId="{BE15DF66-2E51-406B-8426-C723A4E1CF3D}" destId="{D98E69C3-4912-4CDD-9692-955301FF6909}" srcOrd="3" destOrd="0" presId="urn:microsoft.com/office/officeart/2008/layout/HexagonCluster"/>
    <dgm:cxn modelId="{6915A238-9997-4DA6-882C-C53E3D01BDA2}" type="presParOf" srcId="{D98E69C3-4912-4CDD-9692-955301FF6909}" destId="{B54C40D6-6D13-4D63-A92C-7FD685687912}" srcOrd="0" destOrd="0" presId="urn:microsoft.com/office/officeart/2008/layout/HexagonCluster"/>
    <dgm:cxn modelId="{73E494FA-A305-4E04-85BB-A3924AB9B64A}" type="presParOf" srcId="{BE15DF66-2E51-406B-8426-C723A4E1CF3D}" destId="{0AB1B274-D50D-4BA2-853F-164DDFB798B9}" srcOrd="4" destOrd="0" presId="urn:microsoft.com/office/officeart/2008/layout/HexagonCluster"/>
    <dgm:cxn modelId="{EBAC9940-3121-4CE7-8531-9397A249226A}" type="presParOf" srcId="{0AB1B274-D50D-4BA2-853F-164DDFB798B9}" destId="{1C003C23-006D-438D-867D-532FB76C24F2}" srcOrd="0" destOrd="0" presId="urn:microsoft.com/office/officeart/2008/layout/HexagonCluster"/>
    <dgm:cxn modelId="{AA4AEC5C-5429-4C38-85FF-7C9EEE6BAE4A}" type="presParOf" srcId="{BE15DF66-2E51-406B-8426-C723A4E1CF3D}" destId="{30C23E41-D147-44E3-B73C-CF30646A8C76}" srcOrd="5" destOrd="0" presId="urn:microsoft.com/office/officeart/2008/layout/HexagonCluster"/>
    <dgm:cxn modelId="{8F3161BD-DE37-45BA-A283-615952B5ACA2}" type="presParOf" srcId="{30C23E41-D147-44E3-B73C-CF30646A8C76}" destId="{DC350000-13A5-40FD-9B54-5E0FDE2AFBE3}" srcOrd="0" destOrd="0" presId="urn:microsoft.com/office/officeart/2008/layout/HexagonCluster"/>
    <dgm:cxn modelId="{6ECA9A21-0F2A-4EF0-91F0-83A58B102EBC}" type="presParOf" srcId="{BE15DF66-2E51-406B-8426-C723A4E1CF3D}" destId="{BEEC4109-5BC3-4A16-866A-BBFEE5645374}" srcOrd="6" destOrd="0" presId="urn:microsoft.com/office/officeart/2008/layout/HexagonCluster"/>
    <dgm:cxn modelId="{B7CEBEC2-3199-4F1E-81C2-7A015795AC07}" type="presParOf" srcId="{BEEC4109-5BC3-4A16-866A-BBFEE5645374}" destId="{E251F11C-2FC0-4827-922E-C4DA91A83786}" srcOrd="0" destOrd="0" presId="urn:microsoft.com/office/officeart/2008/layout/HexagonCluster"/>
    <dgm:cxn modelId="{F848464A-C863-4A4A-A68E-6240E512E7F9}" type="presParOf" srcId="{BE15DF66-2E51-406B-8426-C723A4E1CF3D}" destId="{44606229-F5B5-44FF-9A4E-EEFF5F1109D4}" srcOrd="7" destOrd="0" presId="urn:microsoft.com/office/officeart/2008/layout/HexagonCluster"/>
    <dgm:cxn modelId="{079BBE9F-63B2-4EA6-A09B-3228DF182600}" type="presParOf" srcId="{44606229-F5B5-44FF-9A4E-EEFF5F1109D4}" destId="{F749D6C0-52F1-4750-A142-C040EB339F98}" srcOrd="0" destOrd="0" presId="urn:microsoft.com/office/officeart/2008/layout/HexagonCluster"/>
    <dgm:cxn modelId="{F28A0A95-C09C-4AF5-9F7F-C4AF97CD6F42}" type="presParOf" srcId="{BE15DF66-2E51-406B-8426-C723A4E1CF3D}" destId="{E01FEFB1-D51A-44C7-87F2-AA1E175418CC}" srcOrd="8" destOrd="0" presId="urn:microsoft.com/office/officeart/2008/layout/HexagonCluster"/>
    <dgm:cxn modelId="{68917E01-80B7-4B10-BF67-2582EBFC212C}" type="presParOf" srcId="{E01FEFB1-D51A-44C7-87F2-AA1E175418CC}" destId="{D36DC4D2-88BB-4251-BEE2-FF56E6C2FE5E}" srcOrd="0" destOrd="0" presId="urn:microsoft.com/office/officeart/2008/layout/HexagonCluster"/>
    <dgm:cxn modelId="{6073DB16-25AF-4035-A8FB-67C06B14D406}" type="presParOf" srcId="{BE15DF66-2E51-406B-8426-C723A4E1CF3D}" destId="{55567342-FE9F-400F-BB45-F43D6C3A7D1D}" srcOrd="9" destOrd="0" presId="urn:microsoft.com/office/officeart/2008/layout/HexagonCluster"/>
    <dgm:cxn modelId="{B06D5B0D-B591-4781-B45F-E0036785028B}" type="presParOf" srcId="{55567342-FE9F-400F-BB45-F43D6C3A7D1D}" destId="{25244417-830A-40F0-90A6-2407281E8284}" srcOrd="0" destOrd="0" presId="urn:microsoft.com/office/officeart/2008/layout/HexagonCluster"/>
    <dgm:cxn modelId="{1BA0C00A-9C38-4242-9D94-AC0E94CD4699}" type="presParOf" srcId="{BE15DF66-2E51-406B-8426-C723A4E1CF3D}" destId="{04E60731-A54E-4B71-92BD-D11044CA5B08}" srcOrd="10" destOrd="0" presId="urn:microsoft.com/office/officeart/2008/layout/HexagonCluster"/>
    <dgm:cxn modelId="{72048822-CDFB-48F1-9B68-633D4F4CBFF1}" type="presParOf" srcId="{04E60731-A54E-4B71-92BD-D11044CA5B08}" destId="{025E1FD5-D317-42D7-BF23-163C062D2FB7}" srcOrd="0" destOrd="0" presId="urn:microsoft.com/office/officeart/2008/layout/HexagonCluster"/>
    <dgm:cxn modelId="{893284FE-3B84-433D-850B-08915C19CCEA}" type="presParOf" srcId="{BE15DF66-2E51-406B-8426-C723A4E1CF3D}" destId="{22AD33F9-2774-4134-84F0-3FB999BA358D}" srcOrd="11" destOrd="0" presId="urn:microsoft.com/office/officeart/2008/layout/HexagonCluster"/>
    <dgm:cxn modelId="{32927EE1-A6AE-4905-AAC9-FE9E83A2B58D}" type="presParOf" srcId="{22AD33F9-2774-4134-84F0-3FB999BA358D}" destId="{2B4D7F1A-3AF8-496F-A862-1D37C7A3CF6C}" srcOrd="0" destOrd="0" presId="urn:microsoft.com/office/officeart/2008/layout/HexagonCluster"/>
    <dgm:cxn modelId="{AB7BC935-14B1-44BF-A671-64D99A5B9E14}" type="presParOf" srcId="{BE15DF66-2E51-406B-8426-C723A4E1CF3D}" destId="{BD0C7E45-ADD9-4E84-9CB3-15D4BE31CB8D}" srcOrd="12" destOrd="0" presId="urn:microsoft.com/office/officeart/2008/layout/HexagonCluster"/>
    <dgm:cxn modelId="{3F5BD3C1-999F-400E-99E2-5187F66F4BBF}" type="presParOf" srcId="{BD0C7E45-ADD9-4E84-9CB3-15D4BE31CB8D}" destId="{11E5812C-826F-448D-BC46-C4008022C9B7}" srcOrd="0" destOrd="0" presId="urn:microsoft.com/office/officeart/2008/layout/HexagonCluster"/>
    <dgm:cxn modelId="{5C7D3096-4452-4EAF-ABBF-AB375A740DCF}" type="presParOf" srcId="{BE15DF66-2E51-406B-8426-C723A4E1CF3D}" destId="{B858A0C6-F04A-40FD-8432-36126D15C1A6}" srcOrd="13" destOrd="0" presId="urn:microsoft.com/office/officeart/2008/layout/HexagonCluster"/>
    <dgm:cxn modelId="{4F9651CA-ABD7-48C3-BEBF-7AB05EA2BBED}" type="presParOf" srcId="{B858A0C6-F04A-40FD-8432-36126D15C1A6}" destId="{5E6DAAFA-F9F2-44C1-A643-1AEC349EB9E6}" srcOrd="0" destOrd="0" presId="urn:microsoft.com/office/officeart/2008/layout/HexagonCluster"/>
    <dgm:cxn modelId="{0471EDAF-CC20-4AA2-8919-17A737B07A34}" type="presParOf" srcId="{BE15DF66-2E51-406B-8426-C723A4E1CF3D}" destId="{04C241BA-61B7-4E56-B369-175DA8030528}" srcOrd="14" destOrd="0" presId="urn:microsoft.com/office/officeart/2008/layout/HexagonCluster"/>
    <dgm:cxn modelId="{EDDF320B-F041-4231-8F03-1C6732E891F5}" type="presParOf" srcId="{04C241BA-61B7-4E56-B369-175DA8030528}" destId="{4ECADF9D-5CCD-4291-9951-C920B509ACF1}" srcOrd="0" destOrd="0" presId="urn:microsoft.com/office/officeart/2008/layout/HexagonCluster"/>
    <dgm:cxn modelId="{2C915107-F668-4FA7-9143-E6DB98A61163}" type="presParOf" srcId="{BE15DF66-2E51-406B-8426-C723A4E1CF3D}" destId="{943618D0-DCE9-42D4-8BFA-2E70EC3DD64A}" srcOrd="15" destOrd="0" presId="urn:microsoft.com/office/officeart/2008/layout/HexagonCluster"/>
    <dgm:cxn modelId="{7A3F8D4B-64EB-4946-81B3-287D6B1045F6}" type="presParOf" srcId="{943618D0-DCE9-42D4-8BFA-2E70EC3DD64A}" destId="{DF919CEB-90F0-47C0-9D8A-7BFA81DAB9B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B42E08-995F-E946-832A-D8A14B693378}" type="datetimeFigureOut">
              <a:rPr lang="en-US" smtClean="0"/>
              <a:t>7/9/2013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732BAC-A2A5-FE46-BF13-0979C00C8F76}" type="slidenum">
              <a:rPr lang="en-US" smtClean="0"/>
              <a:t>‹#›</a:t>
            </a:fld>
            <a:endParaRPr lang="en-US"/>
          </a:p>
        </p:txBody>
      </p:sp>
    </p:spTree>
    <p:extLst>
      <p:ext uri="{BB962C8B-B14F-4D97-AF65-F5344CB8AC3E}">
        <p14:creationId xmlns:p14="http://schemas.microsoft.com/office/powerpoint/2010/main" val="17362585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732BAC-A2A5-FE46-BF13-0979C00C8F76}" type="slidenum">
              <a:rPr lang="en-US" smtClean="0"/>
              <a:t>1</a:t>
            </a:fld>
            <a:endParaRPr lang="en-US"/>
          </a:p>
        </p:txBody>
      </p:sp>
    </p:spTree>
    <p:extLst>
      <p:ext uri="{BB962C8B-B14F-4D97-AF65-F5344CB8AC3E}">
        <p14:creationId xmlns:p14="http://schemas.microsoft.com/office/powerpoint/2010/main" val="109385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latin typeface="+mn-lt"/>
              </a:rPr>
              <a:t>The hydrology module in WEAP is spatially continuous, with a study area configured as a contiguous set of catchments that cover the entire extent of the represented river basin. This continuous representation of the river basin is overlaid with a water management network topology of rivers, canals, reservoirs, demand centers, aquifers, and other features (Yates et al., 2005a and 2005b). Each catchment is fractionally subdivided into a unique set of independent land-use or land-cover classes that lack detail regarding their exact location within the catchment, but which sum to 100 percent of the catchment’s area. A unique climate data set of precipitation, temperature, relative humidity, and wind speed is uniformly prescribed across each catchment.</a:t>
            </a:r>
          </a:p>
          <a:p>
            <a:pPr>
              <a:defRPr/>
            </a:pPr>
            <a:endParaRPr lang="en-US" dirty="0" smtClean="0">
              <a:latin typeface="+mn-lt"/>
            </a:endParaRPr>
          </a:p>
          <a:p>
            <a:pPr>
              <a:defRPr/>
            </a:pPr>
            <a:r>
              <a:rPr lang="en-US" dirty="0" smtClean="0">
                <a:latin typeface="+mn-lt"/>
              </a:rPr>
              <a:t>A one-dimensional, quasi-physical water balance model depicts the hydrologic response of each fractional area within a catchment and partitions water into surface runoff, infiltration, </a:t>
            </a:r>
            <a:r>
              <a:rPr lang="en-US" dirty="0" err="1" smtClean="0">
                <a:latin typeface="+mn-lt"/>
              </a:rPr>
              <a:t>evapotranspiration</a:t>
            </a:r>
            <a:r>
              <a:rPr lang="en-US" dirty="0" smtClean="0">
                <a:latin typeface="+mn-lt"/>
              </a:rPr>
              <a:t> (ET), interflow, percolation, and </a:t>
            </a:r>
            <a:r>
              <a:rPr lang="en-US" dirty="0" err="1" smtClean="0">
                <a:latin typeface="+mn-lt"/>
              </a:rPr>
              <a:t>baseflow</a:t>
            </a:r>
            <a:r>
              <a:rPr lang="en-US" dirty="0" smtClean="0">
                <a:latin typeface="+mn-lt"/>
              </a:rPr>
              <a:t> components. Values from each fractional area (</a:t>
            </a:r>
            <a:r>
              <a:rPr lang="en-US" dirty="0" err="1" smtClean="0">
                <a:latin typeface="+mn-lt"/>
              </a:rPr>
              <a:t>fa</a:t>
            </a:r>
            <a:r>
              <a:rPr lang="en-US" dirty="0" smtClean="0">
                <a:latin typeface="+mn-lt"/>
              </a:rPr>
              <a:t>) within the catchment are then summed to represent the lumped hydrologic response for all land cover classes, with surface runoff, interflow, and </a:t>
            </a:r>
            <a:r>
              <a:rPr lang="en-US" dirty="0" err="1" smtClean="0">
                <a:latin typeface="+mn-lt"/>
              </a:rPr>
              <a:t>baseflow</a:t>
            </a:r>
            <a:r>
              <a:rPr lang="en-US" dirty="0" smtClean="0">
                <a:latin typeface="+mn-lt"/>
              </a:rPr>
              <a:t> being linked to a river element; deep percolation being linked to a groundwater element where prescribed; and ET being lost from the system.</a:t>
            </a:r>
          </a:p>
          <a:p>
            <a:pPr>
              <a:defRPr/>
            </a:pPr>
            <a:endParaRPr lang="en-US" dirty="0" smtClean="0">
              <a:latin typeface="+mn-lt"/>
            </a:endParaRPr>
          </a:p>
          <a:p>
            <a:pPr>
              <a:defRPr/>
            </a:pPr>
            <a:r>
              <a:rPr lang="en-US" dirty="0" smtClean="0">
                <a:latin typeface="+mn-lt"/>
              </a:rPr>
              <a:t>The hydrologic response of each catchment is depicted by a “two-bucket” water balance model as shown in Figure 3-3. The model tracks soil water storage, in the upper bucket, </a:t>
            </a:r>
            <a:r>
              <a:rPr lang="en-US" dirty="0" err="1" smtClean="0">
                <a:latin typeface="+mn-lt"/>
              </a:rPr>
              <a:t>z</a:t>
            </a:r>
            <a:r>
              <a:rPr lang="en-US" baseline="-25000" dirty="0" err="1" smtClean="0">
                <a:latin typeface="+mn-lt"/>
              </a:rPr>
              <a:t>fa</a:t>
            </a:r>
            <a:r>
              <a:rPr lang="en-US" dirty="0" smtClean="0">
                <a:latin typeface="+mn-lt"/>
              </a:rPr>
              <a:t>, and in the lower bucket, Z. Effective precipitation, </a:t>
            </a:r>
            <a:r>
              <a:rPr lang="en-US" dirty="0" err="1" smtClean="0">
                <a:latin typeface="+mn-lt"/>
              </a:rPr>
              <a:t>Pe</a:t>
            </a:r>
            <a:r>
              <a:rPr lang="en-US" dirty="0" smtClean="0">
                <a:latin typeface="+mn-lt"/>
              </a:rPr>
              <a:t>, and applied water, AW, are partitioned into </a:t>
            </a:r>
            <a:r>
              <a:rPr lang="en-US" dirty="0" err="1" smtClean="0">
                <a:latin typeface="+mn-lt"/>
              </a:rPr>
              <a:t>evapotranspiration</a:t>
            </a:r>
            <a:r>
              <a:rPr lang="en-US" dirty="0" smtClean="0">
                <a:latin typeface="+mn-lt"/>
              </a:rPr>
              <a:t> (ET), surface runoff/return flow, interflow, percolation and </a:t>
            </a:r>
            <a:r>
              <a:rPr lang="en-US" dirty="0" err="1" smtClean="0">
                <a:latin typeface="+mn-lt"/>
              </a:rPr>
              <a:t>baseflow</a:t>
            </a:r>
            <a:r>
              <a:rPr lang="en-US" dirty="0" smtClean="0">
                <a:latin typeface="+mn-lt"/>
              </a:rPr>
              <a:t>.  Effective precipitation is the combination of direct precipitation (</a:t>
            </a:r>
            <a:r>
              <a:rPr lang="en-US" dirty="0" err="1" smtClean="0">
                <a:latin typeface="+mn-lt"/>
              </a:rPr>
              <a:t>P</a:t>
            </a:r>
            <a:r>
              <a:rPr lang="en-US" baseline="-25000" dirty="0" err="1" smtClean="0">
                <a:latin typeface="+mn-lt"/>
              </a:rPr>
              <a:t>obs</a:t>
            </a:r>
            <a:r>
              <a:rPr lang="en-US" dirty="0" smtClean="0">
                <a:latin typeface="+mn-lt"/>
              </a:rPr>
              <a:t>) and snowmelt (which is controlled by the temperatures at which snow freezes, T</a:t>
            </a:r>
            <a:r>
              <a:rPr lang="en-US" baseline="-25000" dirty="0" smtClean="0">
                <a:latin typeface="+mn-lt"/>
              </a:rPr>
              <a:t>s</a:t>
            </a:r>
            <a:r>
              <a:rPr lang="en-US" dirty="0" smtClean="0">
                <a:latin typeface="+mn-lt"/>
              </a:rPr>
              <a:t>, and melts, </a:t>
            </a:r>
            <a:r>
              <a:rPr lang="en-US" dirty="0" err="1" smtClean="0">
                <a:latin typeface="+mn-lt"/>
              </a:rPr>
              <a:t>T</a:t>
            </a:r>
            <a:r>
              <a:rPr lang="en-US" baseline="-25000" dirty="0" err="1" smtClean="0">
                <a:latin typeface="+mn-lt"/>
              </a:rPr>
              <a:t>l</a:t>
            </a:r>
            <a:r>
              <a:rPr lang="en-US" dirty="0" smtClean="0">
                <a:latin typeface="+mn-lt"/>
              </a:rPr>
              <a:t>).   Soil water storage in the shallow soil profile (or upper bucket) is tracked within each fractional area, </a:t>
            </a:r>
            <a:r>
              <a:rPr lang="en-US" dirty="0" err="1" smtClean="0">
                <a:latin typeface="+mn-lt"/>
              </a:rPr>
              <a:t>fa</a:t>
            </a:r>
            <a:r>
              <a:rPr lang="en-US" dirty="0" smtClean="0">
                <a:latin typeface="+mn-lt"/>
              </a:rPr>
              <a:t>, and is influenced by the following parameters: a plant/crop coefficient (</a:t>
            </a:r>
            <a:r>
              <a:rPr lang="en-US" dirty="0" err="1" smtClean="0">
                <a:latin typeface="+mn-lt"/>
              </a:rPr>
              <a:t>kc</a:t>
            </a:r>
            <a:r>
              <a:rPr lang="en-US" baseline="-25000" dirty="0" err="1" smtClean="0">
                <a:latin typeface="+mn-lt"/>
              </a:rPr>
              <a:t>fa</a:t>
            </a:r>
            <a:r>
              <a:rPr lang="en-US" dirty="0" smtClean="0">
                <a:latin typeface="+mn-lt"/>
              </a:rPr>
              <a:t>); a conceptual runoff resistance factor (</a:t>
            </a:r>
            <a:r>
              <a:rPr lang="en-US" dirty="0" err="1" smtClean="0">
                <a:latin typeface="+mn-lt"/>
              </a:rPr>
              <a:t>RRF</a:t>
            </a:r>
            <a:r>
              <a:rPr lang="en-US" baseline="-25000" dirty="0" err="1" smtClean="0">
                <a:latin typeface="+mn-lt"/>
              </a:rPr>
              <a:t>fa</a:t>
            </a:r>
            <a:r>
              <a:rPr lang="en-US" dirty="0" smtClean="0">
                <a:latin typeface="+mn-lt"/>
              </a:rPr>
              <a:t>); water holding capacity (</a:t>
            </a:r>
            <a:r>
              <a:rPr lang="en-US" dirty="0" err="1" smtClean="0">
                <a:latin typeface="+mn-lt"/>
              </a:rPr>
              <a:t>WC</a:t>
            </a:r>
            <a:r>
              <a:rPr lang="en-US" baseline="-25000" dirty="0" err="1" smtClean="0">
                <a:latin typeface="+mn-lt"/>
              </a:rPr>
              <a:t>fa</a:t>
            </a:r>
            <a:r>
              <a:rPr lang="en-US" dirty="0" smtClean="0">
                <a:latin typeface="+mn-lt"/>
              </a:rPr>
              <a:t>); hydraulic conductivity (</a:t>
            </a:r>
            <a:r>
              <a:rPr lang="en-US" dirty="0" err="1" smtClean="0">
                <a:latin typeface="+mn-lt"/>
              </a:rPr>
              <a:t>HC</a:t>
            </a:r>
            <a:r>
              <a:rPr lang="en-US" baseline="-25000" dirty="0" err="1" smtClean="0">
                <a:latin typeface="+mn-lt"/>
              </a:rPr>
              <a:t>fa</a:t>
            </a:r>
            <a:r>
              <a:rPr lang="en-US" dirty="0" smtClean="0">
                <a:latin typeface="+mn-lt"/>
              </a:rPr>
              <a:t>); upper and lower soil water irrigation thresholds (U</a:t>
            </a:r>
            <a:r>
              <a:rPr lang="en-US" baseline="-25000" dirty="0" smtClean="0">
                <a:latin typeface="+mn-lt"/>
              </a:rPr>
              <a:t>fa</a:t>
            </a:r>
            <a:r>
              <a:rPr lang="en-US" dirty="0" smtClean="0">
                <a:latin typeface="+mn-lt"/>
              </a:rPr>
              <a:t> and </a:t>
            </a:r>
            <a:r>
              <a:rPr lang="en-US" dirty="0" err="1" smtClean="0">
                <a:latin typeface="+mn-lt"/>
              </a:rPr>
              <a:t>L</a:t>
            </a:r>
            <a:r>
              <a:rPr lang="en-US" baseline="-25000" dirty="0" err="1" smtClean="0">
                <a:latin typeface="+mn-lt"/>
              </a:rPr>
              <a:t>fa</a:t>
            </a:r>
            <a:r>
              <a:rPr lang="en-US" dirty="0" smtClean="0">
                <a:latin typeface="+mn-lt"/>
              </a:rPr>
              <a:t>); and a partitioning fraction, f, which determines whether water moves horizontally or vertically.  Percolation from each of these fractional areas contributes to soil water storage (Z) in the deep soil zone (or lower bucket) and is influenced by the following parameters: water holding capacity (</a:t>
            </a:r>
            <a:r>
              <a:rPr lang="en-US" dirty="0" err="1" smtClean="0">
                <a:latin typeface="+mn-lt"/>
              </a:rPr>
              <a:t>WC</a:t>
            </a:r>
            <a:r>
              <a:rPr lang="en-US" baseline="-25000" dirty="0" err="1" smtClean="0">
                <a:latin typeface="+mn-lt"/>
              </a:rPr>
              <a:t>fa</a:t>
            </a:r>
            <a:r>
              <a:rPr lang="en-US" dirty="0" smtClean="0">
                <a:latin typeface="+mn-lt"/>
              </a:rPr>
              <a:t>), hydraulic conductivity (</a:t>
            </a:r>
            <a:r>
              <a:rPr lang="en-US" dirty="0" err="1" smtClean="0">
                <a:latin typeface="+mn-lt"/>
              </a:rPr>
              <a:t>HC</a:t>
            </a:r>
            <a:r>
              <a:rPr lang="en-US" baseline="-25000" dirty="0" err="1" smtClean="0">
                <a:latin typeface="+mn-lt"/>
              </a:rPr>
              <a:t>fa</a:t>
            </a:r>
            <a:r>
              <a:rPr lang="en-US" dirty="0" smtClean="0">
                <a:latin typeface="+mn-lt"/>
              </a:rPr>
              <a:t>), and the partitioning fraction, f.</a:t>
            </a:r>
          </a:p>
          <a:p>
            <a:pPr>
              <a:defRPr/>
            </a:pPr>
            <a:endParaRPr lang="en-US" dirty="0"/>
          </a:p>
        </p:txBody>
      </p:sp>
      <p:sp>
        <p:nvSpPr>
          <p:cNvPr id="15364" name="Slide Number Placeholder 3"/>
          <p:cNvSpPr>
            <a:spLocks noGrp="1"/>
          </p:cNvSpPr>
          <p:nvPr>
            <p:ph type="sldNum" sz="quarter" idx="4294967295"/>
          </p:nvPr>
        </p:nvSpPr>
        <p:spPr bwMode="auto">
          <a:xfrm>
            <a:off x="3884316" y="8686487"/>
            <a:ext cx="2972115" cy="4559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9" tIns="43245" rIns="86489" bIns="43245"/>
          <a:lstStyle>
            <a:lvl1pPr>
              <a:defRPr>
                <a:solidFill>
                  <a:schemeClr val="tx1"/>
                </a:solidFill>
                <a:latin typeface="Garamond" pitchFamily="18" charset="0"/>
              </a:defRPr>
            </a:lvl1pPr>
            <a:lvl2pPr marL="735298" indent="-282807">
              <a:defRPr>
                <a:solidFill>
                  <a:schemeClr val="tx1"/>
                </a:solidFill>
                <a:latin typeface="Garamond" pitchFamily="18" charset="0"/>
              </a:defRPr>
            </a:lvl2pPr>
            <a:lvl3pPr marL="1131227" indent="-226245">
              <a:defRPr>
                <a:solidFill>
                  <a:schemeClr val="tx1"/>
                </a:solidFill>
                <a:latin typeface="Garamond" pitchFamily="18" charset="0"/>
              </a:defRPr>
            </a:lvl3pPr>
            <a:lvl4pPr marL="1583718" indent="-226245">
              <a:defRPr>
                <a:solidFill>
                  <a:schemeClr val="tx1"/>
                </a:solidFill>
                <a:latin typeface="Garamond" pitchFamily="18" charset="0"/>
              </a:defRPr>
            </a:lvl4pPr>
            <a:lvl5pPr marL="2036209" indent="-226245">
              <a:defRPr>
                <a:solidFill>
                  <a:schemeClr val="tx1"/>
                </a:solidFill>
                <a:latin typeface="Garamond" pitchFamily="18" charset="0"/>
              </a:defRPr>
            </a:lvl5pPr>
            <a:lvl6pPr marL="2488700" indent="-226245" eaLnBrk="0" fontAlgn="base" hangingPunct="0">
              <a:spcBef>
                <a:spcPct val="0"/>
              </a:spcBef>
              <a:spcAft>
                <a:spcPct val="0"/>
              </a:spcAft>
              <a:defRPr>
                <a:solidFill>
                  <a:schemeClr val="tx1"/>
                </a:solidFill>
                <a:latin typeface="Garamond" pitchFamily="18" charset="0"/>
              </a:defRPr>
            </a:lvl6pPr>
            <a:lvl7pPr marL="2941190" indent="-226245" eaLnBrk="0" fontAlgn="base" hangingPunct="0">
              <a:spcBef>
                <a:spcPct val="0"/>
              </a:spcBef>
              <a:spcAft>
                <a:spcPct val="0"/>
              </a:spcAft>
              <a:defRPr>
                <a:solidFill>
                  <a:schemeClr val="tx1"/>
                </a:solidFill>
                <a:latin typeface="Garamond" pitchFamily="18" charset="0"/>
              </a:defRPr>
            </a:lvl7pPr>
            <a:lvl8pPr marL="3393681" indent="-226245" eaLnBrk="0" fontAlgn="base" hangingPunct="0">
              <a:spcBef>
                <a:spcPct val="0"/>
              </a:spcBef>
              <a:spcAft>
                <a:spcPct val="0"/>
              </a:spcAft>
              <a:defRPr>
                <a:solidFill>
                  <a:schemeClr val="tx1"/>
                </a:solidFill>
                <a:latin typeface="Garamond" pitchFamily="18" charset="0"/>
              </a:defRPr>
            </a:lvl8pPr>
            <a:lvl9pPr marL="3846172" indent="-226245" eaLnBrk="0" fontAlgn="base" hangingPunct="0">
              <a:spcBef>
                <a:spcPct val="0"/>
              </a:spcBef>
              <a:spcAft>
                <a:spcPct val="0"/>
              </a:spcAft>
              <a:defRPr>
                <a:solidFill>
                  <a:schemeClr val="tx1"/>
                </a:solidFill>
                <a:latin typeface="Garamond" pitchFamily="18" charset="0"/>
              </a:defRPr>
            </a:lvl9pPr>
          </a:lstStyle>
          <a:p>
            <a:fld id="{68D3E5CE-9BA3-4CF1-ADBD-4568F48FCDE8}" type="slidenum">
              <a:rPr lang="en-US"/>
              <a:pPr/>
              <a:t>12</a:t>
            </a:fld>
            <a:endParaRPr lang="en-US"/>
          </a:p>
        </p:txBody>
      </p:sp>
    </p:spTree>
    <p:extLst>
      <p:ext uri="{BB962C8B-B14F-4D97-AF65-F5344CB8AC3E}">
        <p14:creationId xmlns:p14="http://schemas.microsoft.com/office/powerpoint/2010/main" val="323657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32BAC-A2A5-FE46-BF13-0979C00C8F76}" type="slidenum">
              <a:rPr lang="en-US" smtClean="0"/>
              <a:t>53</a:t>
            </a:fld>
            <a:endParaRPr lang="en-US"/>
          </a:p>
        </p:txBody>
      </p:sp>
    </p:spTree>
    <p:extLst>
      <p:ext uri="{BB962C8B-B14F-4D97-AF65-F5344CB8AC3E}">
        <p14:creationId xmlns:p14="http://schemas.microsoft.com/office/powerpoint/2010/main" val="180821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38">
              <a:spcBef>
                <a:spcPct val="0"/>
              </a:spcBef>
            </a:pPr>
            <a:r>
              <a:rPr lang="en-US" smtClean="0"/>
              <a:t>Iterative, analytic process designed to identify strategies that are robust to a wide range of planning uncertainties. </a:t>
            </a:r>
          </a:p>
          <a:p>
            <a:pPr defTabSz="912838"/>
            <a:endParaRPr lang="en-US" smtClean="0"/>
          </a:p>
        </p:txBody>
      </p:sp>
      <p:sp>
        <p:nvSpPr>
          <p:cNvPr id="21508" name="Slide Number Placeholder 3"/>
          <p:cNvSpPr>
            <a:spLocks noGrp="1"/>
          </p:cNvSpPr>
          <p:nvPr>
            <p:ph type="sldNum" sz="quarter" idx="4294967295"/>
          </p:nvPr>
        </p:nvSpPr>
        <p:spPr bwMode="auto">
          <a:xfrm>
            <a:off x="3884316" y="8684914"/>
            <a:ext cx="2972115" cy="457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a:defRPr>
                <a:solidFill>
                  <a:schemeClr val="tx1"/>
                </a:solidFill>
                <a:latin typeface="Garamond" pitchFamily="18" charset="0"/>
              </a:defRPr>
            </a:lvl1pPr>
            <a:lvl2pPr marL="735298" indent="-282807">
              <a:defRPr>
                <a:solidFill>
                  <a:schemeClr val="tx1"/>
                </a:solidFill>
                <a:latin typeface="Garamond" pitchFamily="18" charset="0"/>
              </a:defRPr>
            </a:lvl2pPr>
            <a:lvl3pPr marL="1131227" indent="-226245">
              <a:defRPr>
                <a:solidFill>
                  <a:schemeClr val="tx1"/>
                </a:solidFill>
                <a:latin typeface="Garamond" pitchFamily="18" charset="0"/>
              </a:defRPr>
            </a:lvl3pPr>
            <a:lvl4pPr marL="1583718" indent="-226245">
              <a:defRPr>
                <a:solidFill>
                  <a:schemeClr val="tx1"/>
                </a:solidFill>
                <a:latin typeface="Garamond" pitchFamily="18" charset="0"/>
              </a:defRPr>
            </a:lvl4pPr>
            <a:lvl5pPr marL="2036209" indent="-226245">
              <a:defRPr>
                <a:solidFill>
                  <a:schemeClr val="tx1"/>
                </a:solidFill>
                <a:latin typeface="Garamond" pitchFamily="18" charset="0"/>
              </a:defRPr>
            </a:lvl5pPr>
            <a:lvl6pPr marL="2488700" indent="-226245" eaLnBrk="0" fontAlgn="base" hangingPunct="0">
              <a:spcBef>
                <a:spcPct val="0"/>
              </a:spcBef>
              <a:spcAft>
                <a:spcPct val="0"/>
              </a:spcAft>
              <a:defRPr>
                <a:solidFill>
                  <a:schemeClr val="tx1"/>
                </a:solidFill>
                <a:latin typeface="Garamond" pitchFamily="18" charset="0"/>
              </a:defRPr>
            </a:lvl6pPr>
            <a:lvl7pPr marL="2941190" indent="-226245" eaLnBrk="0" fontAlgn="base" hangingPunct="0">
              <a:spcBef>
                <a:spcPct val="0"/>
              </a:spcBef>
              <a:spcAft>
                <a:spcPct val="0"/>
              </a:spcAft>
              <a:defRPr>
                <a:solidFill>
                  <a:schemeClr val="tx1"/>
                </a:solidFill>
                <a:latin typeface="Garamond" pitchFamily="18" charset="0"/>
              </a:defRPr>
            </a:lvl7pPr>
            <a:lvl8pPr marL="3393681" indent="-226245" eaLnBrk="0" fontAlgn="base" hangingPunct="0">
              <a:spcBef>
                <a:spcPct val="0"/>
              </a:spcBef>
              <a:spcAft>
                <a:spcPct val="0"/>
              </a:spcAft>
              <a:defRPr>
                <a:solidFill>
                  <a:schemeClr val="tx1"/>
                </a:solidFill>
                <a:latin typeface="Garamond" pitchFamily="18" charset="0"/>
              </a:defRPr>
            </a:lvl8pPr>
            <a:lvl9pPr marL="3846172" indent="-226245" eaLnBrk="0" fontAlgn="base" hangingPunct="0">
              <a:spcBef>
                <a:spcPct val="0"/>
              </a:spcBef>
              <a:spcAft>
                <a:spcPct val="0"/>
              </a:spcAft>
              <a:defRPr>
                <a:solidFill>
                  <a:schemeClr val="tx1"/>
                </a:solidFill>
                <a:latin typeface="Garamond" pitchFamily="18" charset="0"/>
              </a:defRPr>
            </a:lvl9pPr>
          </a:lstStyle>
          <a:p>
            <a:fld id="{34D3A1C5-A1CB-4922-9B04-75A470FC96F7}" type="slidenum">
              <a:rPr lang="en-US"/>
              <a:pPr/>
              <a:t>55</a:t>
            </a:fld>
            <a:endParaRPr lang="en-US"/>
          </a:p>
        </p:txBody>
      </p:sp>
    </p:spTree>
    <p:extLst>
      <p:ext uri="{BB962C8B-B14F-4D97-AF65-F5344CB8AC3E}">
        <p14:creationId xmlns:p14="http://schemas.microsoft.com/office/powerpoint/2010/main" val="35150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F6F99A-F72C-4BAF-9C13-450EC0D7578F}" type="datetime1">
              <a:rPr lang="en-US" smtClean="0"/>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92176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E99A2-090E-499B-B1F6-B2100728CBCB}" type="datetime1">
              <a:rPr lang="en-US" smtClean="0"/>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329802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C746BE-89F8-4351-AB4B-6966D393025E}" type="datetime1">
              <a:rPr lang="en-US" smtClean="0"/>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35869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BF556-E983-4099-8632-A859A927CD9C}" type="datetime1">
              <a:rPr lang="en-US" smtClean="0"/>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339216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2B011-09B6-4713-A724-8FB358829BDB}" type="datetime1">
              <a:rPr lang="en-US" smtClean="0"/>
              <a:t>7/9/2013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1148322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AC02C-3BB0-497A-BF45-71D351DF511F}" type="datetime1">
              <a:rPr lang="en-US" smtClean="0"/>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251604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A7B920-C761-4EA7-A135-85B1F132D42A}" type="datetime1">
              <a:rPr lang="en-US" smtClean="0"/>
              <a:t>7/9/2013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8087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42700-4D81-4470-BF12-E69BC9535605}" type="datetime1">
              <a:rPr lang="en-US" smtClean="0"/>
              <a:t>7/9/2013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113561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E6BE3-D2F1-4495-9ACC-4E91050B7D41}" type="datetime1">
              <a:rPr lang="en-US" smtClean="0"/>
              <a:t>7/9/2013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19119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84FBD1-6131-4066-837B-EB38A6FAC8EB}" type="datetime1">
              <a:rPr lang="en-US" smtClean="0"/>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71874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B83C76-1DDB-478F-B146-44D1799DD143}" type="datetime1">
              <a:rPr lang="en-US" smtClean="0"/>
              <a:t>7/9/2013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9836-2D52-4B4E-AB70-CA78DEE9FCF5}" type="slidenum">
              <a:rPr lang="en-US" smtClean="0"/>
              <a:t>‹#›</a:t>
            </a:fld>
            <a:endParaRPr lang="en-US"/>
          </a:p>
        </p:txBody>
      </p:sp>
    </p:spTree>
    <p:extLst>
      <p:ext uri="{BB962C8B-B14F-4D97-AF65-F5344CB8AC3E}">
        <p14:creationId xmlns:p14="http://schemas.microsoft.com/office/powerpoint/2010/main" val="182508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C8868-C23A-471E-B42A-5C5CE8C4FDBA}" type="datetime1">
              <a:rPr lang="en-US" smtClean="0"/>
              <a:t>7/9/2013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79836-2D52-4B4E-AB70-CA78DEE9FCF5}" type="slidenum">
              <a:rPr lang="en-US" smtClean="0"/>
              <a:t>‹#›</a:t>
            </a:fld>
            <a:endParaRPr lang="en-US"/>
          </a:p>
        </p:txBody>
      </p:sp>
    </p:spTree>
    <p:extLst>
      <p:ext uri="{BB962C8B-B14F-4D97-AF65-F5344CB8AC3E}">
        <p14:creationId xmlns:p14="http://schemas.microsoft.com/office/powerpoint/2010/main" val="539128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QHpWfOakB2P2wM&amp;tbnid=n7u65bGymvQPGM:&amp;ved=0CAUQjRw&amp;url=http://www.sciencedirect.com/science/article/pii/S0022169406002514&amp;ei=vPvJUfqXNu7e4AP4yoGACA&amp;bvm=bv.48293060,d.dmg&amp;psig=AFQjCNGmDwvY5nE42UMukzBNhkUcitM8Og&amp;ust=137227802311046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 Id="rId5" Type="http://schemas.openxmlformats.org/officeDocument/2006/relationships/chart" Target="../charts/chart18.xml"/><Relationship Id="rId4" Type="http://schemas.openxmlformats.org/officeDocument/2006/relationships/chart" Target="../charts/chart17.xml"/></Relationships>
</file>

<file path=ppt/slides/_rels/slide5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 Overview of Models</a:t>
            </a:r>
            <a:endParaRPr lang="en-US" dirty="0"/>
          </a:p>
        </p:txBody>
      </p:sp>
      <p:sp>
        <p:nvSpPr>
          <p:cNvPr id="3" name="Subtitle 2"/>
          <p:cNvSpPr>
            <a:spLocks noGrp="1"/>
          </p:cNvSpPr>
          <p:nvPr>
            <p:ph type="subTitle" idx="1"/>
          </p:nvPr>
        </p:nvSpPr>
        <p:spPr/>
        <p:txBody>
          <a:bodyPr/>
          <a:lstStyle/>
          <a:p>
            <a:r>
              <a:rPr lang="en-US" dirty="0" smtClean="0">
                <a:solidFill>
                  <a:srgbClr val="000000"/>
                </a:solidFill>
              </a:rPr>
              <a:t>Brian Joyce, SEI</a:t>
            </a:r>
          </a:p>
          <a:p>
            <a:r>
              <a:rPr lang="en-US" dirty="0" smtClean="0">
                <a:solidFill>
                  <a:srgbClr val="000000"/>
                </a:solidFill>
              </a:rPr>
              <a:t>Denis Hughes, Rhodes University</a:t>
            </a:r>
          </a:p>
          <a:p>
            <a:r>
              <a:rPr lang="en-US" dirty="0" smtClean="0">
                <a:solidFill>
                  <a:srgbClr val="000000"/>
                </a:solidFill>
              </a:rPr>
              <a:t>Mark Howells, KTH</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75079836-2D52-4B4E-AB70-CA78DEE9FCF5}" type="slidenum">
              <a:rPr lang="en-US" smtClean="0"/>
              <a:t>1</a:t>
            </a:fld>
            <a:endParaRPr lang="en-US"/>
          </a:p>
        </p:txBody>
      </p:sp>
    </p:spTree>
    <p:extLst>
      <p:ext uri="{BB962C8B-B14F-4D97-AF65-F5344CB8AC3E}">
        <p14:creationId xmlns:p14="http://schemas.microsoft.com/office/powerpoint/2010/main" val="1152276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Two-Step Process for Developing a WEAP Model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32476"/>
            <a:ext cx="8686800" cy="463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6609419"/>
            <a:ext cx="3933897" cy="276999"/>
          </a:xfrm>
          <a:prstGeom prst="rect">
            <a:avLst/>
          </a:prstGeom>
          <a:noFill/>
        </p:spPr>
        <p:txBody>
          <a:bodyPr wrap="none" rtlCol="0">
            <a:spAutoFit/>
          </a:bodyPr>
          <a:lstStyle/>
          <a:p>
            <a:r>
              <a:rPr lang="en-US" sz="1200" dirty="0" smtClean="0"/>
              <a:t>from </a:t>
            </a:r>
            <a:r>
              <a:rPr lang="en-US" sz="1200" dirty="0" err="1" smtClean="0"/>
              <a:t>Juizo</a:t>
            </a:r>
            <a:r>
              <a:rPr lang="en-US" sz="1200" dirty="0" smtClean="0"/>
              <a:t> &amp; </a:t>
            </a:r>
            <a:r>
              <a:rPr lang="en-US" sz="1200" dirty="0" err="1" smtClean="0"/>
              <a:t>Liden</a:t>
            </a:r>
            <a:r>
              <a:rPr lang="en-US" sz="1200" dirty="0" smtClean="0"/>
              <a:t>, Hydrologic Earth System Sciences (2010)</a:t>
            </a:r>
            <a:endParaRPr lang="en-US" sz="1200" dirty="0"/>
          </a:p>
        </p:txBody>
      </p:sp>
      <p:sp>
        <p:nvSpPr>
          <p:cNvPr id="3" name="Slide Number Placeholder 2"/>
          <p:cNvSpPr>
            <a:spLocks noGrp="1"/>
          </p:cNvSpPr>
          <p:nvPr>
            <p:ph type="sldNum" sz="quarter" idx="12"/>
          </p:nvPr>
        </p:nvSpPr>
        <p:spPr/>
        <p:txBody>
          <a:bodyPr/>
          <a:lstStyle/>
          <a:p>
            <a:fld id="{75079836-2D52-4B4E-AB70-CA78DEE9FCF5}" type="slidenum">
              <a:rPr lang="en-US" smtClean="0"/>
              <a:t>10</a:t>
            </a:fld>
            <a:endParaRPr lang="en-US"/>
          </a:p>
        </p:txBody>
      </p:sp>
    </p:spTree>
    <p:extLst>
      <p:ext uri="{BB962C8B-B14F-4D97-AF65-F5344CB8AC3E}">
        <p14:creationId xmlns:p14="http://schemas.microsoft.com/office/powerpoint/2010/main" val="357298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1000" y="1360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4087" y="592496"/>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8150553">
            <a:off x="95488" y="42149"/>
            <a:ext cx="914400" cy="914400"/>
          </a:xfrm>
          <a:prstGeom prst="arc">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914400" y="26075"/>
            <a:ext cx="1861670" cy="1431161"/>
          </a:xfrm>
          <a:prstGeom prst="rect">
            <a:avLst/>
          </a:prstGeom>
          <a:noFill/>
        </p:spPr>
        <p:txBody>
          <a:bodyPr wrap="square" rtlCol="0">
            <a:spAutoFit/>
          </a:bodyPr>
          <a:lstStyle/>
          <a:p>
            <a:pPr>
              <a:spcAft>
                <a:spcPts val="600"/>
              </a:spcAft>
            </a:pPr>
            <a:r>
              <a:rPr lang="en-US" dirty="0" smtClean="0"/>
              <a:t>Subcatchment</a:t>
            </a:r>
          </a:p>
          <a:p>
            <a:pPr>
              <a:spcAft>
                <a:spcPts val="600"/>
              </a:spcAft>
            </a:pPr>
            <a:r>
              <a:rPr lang="en-US" dirty="0" smtClean="0"/>
              <a:t>River Flow</a:t>
            </a:r>
          </a:p>
          <a:p>
            <a:pPr>
              <a:spcAft>
                <a:spcPts val="600"/>
              </a:spcAft>
            </a:pPr>
            <a:r>
              <a:rPr lang="en-US" dirty="0" smtClean="0"/>
              <a:t>Border</a:t>
            </a:r>
          </a:p>
          <a:p>
            <a:pPr>
              <a:spcAft>
                <a:spcPts val="600"/>
              </a:spcAft>
            </a:pPr>
            <a:r>
              <a:rPr lang="en-US" dirty="0" smtClean="0"/>
              <a:t>Flow Records</a:t>
            </a:r>
          </a:p>
        </p:txBody>
      </p:sp>
      <p:sp>
        <p:nvSpPr>
          <p:cNvPr id="15" name="Rectangle 14"/>
          <p:cNvSpPr/>
          <p:nvPr/>
        </p:nvSpPr>
        <p:spPr>
          <a:xfrm>
            <a:off x="76200" y="26074"/>
            <a:ext cx="2667000" cy="1700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471057" y="740228"/>
            <a:ext cx="5606144" cy="35269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6200" y="4267200"/>
            <a:ext cx="2438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Hexagon 38"/>
          <p:cNvSpPr/>
          <p:nvPr/>
        </p:nvSpPr>
        <p:spPr>
          <a:xfrm>
            <a:off x="1167834"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1320234" y="4267200"/>
            <a:ext cx="0" cy="10096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558144" y="4267203"/>
            <a:ext cx="1949104" cy="5048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720527" y="4601254"/>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Hexagon 62"/>
          <p:cNvSpPr/>
          <p:nvPr/>
        </p:nvSpPr>
        <p:spPr>
          <a:xfrm>
            <a:off x="3581194" y="541632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stCxn id="137" idx="2"/>
          </p:cNvCxnSpPr>
          <p:nvPr/>
        </p:nvCxnSpPr>
        <p:spPr>
          <a:xfrm flipH="1">
            <a:off x="4507248" y="4263271"/>
            <a:ext cx="541002" cy="5087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507248" y="4772025"/>
            <a:ext cx="41033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858000" y="3962499"/>
            <a:ext cx="664029" cy="6640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67400" y="3638550"/>
            <a:ext cx="0" cy="1133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858000" y="3622704"/>
            <a:ext cx="0" cy="11738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7" name="Hexagon 136"/>
          <p:cNvSpPr/>
          <p:nvPr/>
        </p:nvSpPr>
        <p:spPr>
          <a:xfrm>
            <a:off x="4991100" y="40346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7481670" y="373088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Hexagon 138"/>
          <p:cNvSpPr/>
          <p:nvPr/>
        </p:nvSpPr>
        <p:spPr>
          <a:xfrm>
            <a:off x="6693371" y="338001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719346" y="33941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a:off x="5943600" y="532313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p:cNvCxnSpPr/>
          <p:nvPr/>
        </p:nvCxnSpPr>
        <p:spPr>
          <a:xfrm flipV="1">
            <a:off x="6096000" y="476114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4" name="Hexagon 143"/>
          <p:cNvSpPr/>
          <p:nvPr/>
        </p:nvSpPr>
        <p:spPr>
          <a:xfrm>
            <a:off x="4991100" y="535001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flipV="1">
            <a:off x="5143500" y="479277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4138183" y="2189559"/>
            <a:ext cx="0" cy="10190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0" name="Hexagon 159"/>
          <p:cNvSpPr/>
          <p:nvPr/>
        </p:nvSpPr>
        <p:spPr>
          <a:xfrm>
            <a:off x="3985783" y="1974567"/>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417783" y="5591328"/>
            <a:ext cx="605488" cy="276999"/>
          </a:xfrm>
          <a:prstGeom prst="rect">
            <a:avLst/>
          </a:prstGeom>
          <a:noFill/>
        </p:spPr>
        <p:txBody>
          <a:bodyPr wrap="square" rtlCol="0">
            <a:spAutoFit/>
          </a:bodyPr>
          <a:lstStyle/>
          <a:p>
            <a:pPr algn="ctr"/>
            <a:r>
              <a:rPr lang="en-US" sz="1200" dirty="0" err="1" smtClean="0"/>
              <a:t>Kraai</a:t>
            </a:r>
            <a:endParaRPr lang="en-US" sz="1200" dirty="0"/>
          </a:p>
        </p:txBody>
      </p:sp>
      <p:sp>
        <p:nvSpPr>
          <p:cNvPr id="162" name="TextBox 161"/>
          <p:cNvSpPr txBox="1"/>
          <p:nvPr/>
        </p:nvSpPr>
        <p:spPr>
          <a:xfrm>
            <a:off x="2450373" y="5351902"/>
            <a:ext cx="914400" cy="276999"/>
          </a:xfrm>
          <a:prstGeom prst="rect">
            <a:avLst/>
          </a:prstGeom>
          <a:noFill/>
        </p:spPr>
        <p:txBody>
          <a:bodyPr wrap="square" rtlCol="0">
            <a:spAutoFit/>
          </a:bodyPr>
          <a:lstStyle/>
          <a:p>
            <a:pPr algn="ctr"/>
            <a:r>
              <a:rPr lang="en-US" sz="1200" dirty="0" err="1" smtClean="0"/>
              <a:t>Stormberg</a:t>
            </a:r>
            <a:endParaRPr lang="en-US" sz="1200" dirty="0"/>
          </a:p>
        </p:txBody>
      </p:sp>
      <p:cxnSp>
        <p:nvCxnSpPr>
          <p:cNvPr id="163" name="Straight Arrow Connector 162"/>
          <p:cNvCxnSpPr/>
          <p:nvPr/>
        </p:nvCxnSpPr>
        <p:spPr>
          <a:xfrm flipH="1" flipV="1">
            <a:off x="2915403" y="4360748"/>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4" name="Hexagon 163"/>
          <p:cNvSpPr/>
          <p:nvPr/>
        </p:nvSpPr>
        <p:spPr>
          <a:xfrm>
            <a:off x="2776070" y="517581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4715459" y="3770399"/>
            <a:ext cx="890683" cy="276999"/>
          </a:xfrm>
          <a:prstGeom prst="rect">
            <a:avLst/>
          </a:prstGeom>
          <a:noFill/>
        </p:spPr>
        <p:txBody>
          <a:bodyPr wrap="square" rtlCol="0">
            <a:spAutoFit/>
          </a:bodyPr>
          <a:lstStyle/>
          <a:p>
            <a:pPr algn="ctr"/>
            <a:r>
              <a:rPr lang="en-US" sz="1200" dirty="0" err="1" smtClean="0"/>
              <a:t>Makhaleng</a:t>
            </a:r>
            <a:endParaRPr lang="en-US" sz="1200" dirty="0"/>
          </a:p>
        </p:txBody>
      </p:sp>
      <p:sp>
        <p:nvSpPr>
          <p:cNvPr id="166" name="Hexagon 165"/>
          <p:cNvSpPr/>
          <p:nvPr/>
        </p:nvSpPr>
        <p:spPr>
          <a:xfrm>
            <a:off x="7878999" y="534608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Arrow Connector 166"/>
          <p:cNvCxnSpPr/>
          <p:nvPr/>
        </p:nvCxnSpPr>
        <p:spPr>
          <a:xfrm flipV="1">
            <a:off x="8031399" y="478408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8" name="Hexagon 167"/>
          <p:cNvSpPr/>
          <p:nvPr/>
        </p:nvSpPr>
        <p:spPr>
          <a:xfrm>
            <a:off x="6904728"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Arrow Connector 168"/>
          <p:cNvCxnSpPr/>
          <p:nvPr/>
        </p:nvCxnSpPr>
        <p:spPr>
          <a:xfrm flipV="1">
            <a:off x="7057128" y="475023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479971" y="4163004"/>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3" name="Hexagon 172"/>
          <p:cNvSpPr/>
          <p:nvPr/>
        </p:nvSpPr>
        <p:spPr>
          <a:xfrm>
            <a:off x="8305800" y="39203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5461164" y="3165024"/>
            <a:ext cx="997100" cy="276999"/>
          </a:xfrm>
          <a:prstGeom prst="rect">
            <a:avLst/>
          </a:prstGeom>
          <a:noFill/>
        </p:spPr>
        <p:txBody>
          <a:bodyPr wrap="square" rtlCol="0">
            <a:spAutoFit/>
          </a:bodyPr>
          <a:lstStyle/>
          <a:p>
            <a:pPr algn="ctr"/>
            <a:r>
              <a:rPr lang="en-US" sz="1200" dirty="0" err="1" smtClean="0"/>
              <a:t>Senqunyane</a:t>
            </a:r>
            <a:endParaRPr lang="en-US" sz="1200" dirty="0"/>
          </a:p>
        </p:txBody>
      </p:sp>
      <p:sp>
        <p:nvSpPr>
          <p:cNvPr id="175" name="TextBox 174"/>
          <p:cNvSpPr txBox="1"/>
          <p:nvPr/>
        </p:nvSpPr>
        <p:spPr>
          <a:xfrm>
            <a:off x="6400178" y="3143347"/>
            <a:ext cx="1046020" cy="276999"/>
          </a:xfrm>
          <a:prstGeom prst="rect">
            <a:avLst/>
          </a:prstGeom>
          <a:noFill/>
        </p:spPr>
        <p:txBody>
          <a:bodyPr wrap="square" rtlCol="0">
            <a:spAutoFit/>
          </a:bodyPr>
          <a:lstStyle/>
          <a:p>
            <a:pPr algn="ctr"/>
            <a:r>
              <a:rPr lang="en-US" sz="1200" dirty="0" err="1" smtClean="0"/>
              <a:t>Madibamatso</a:t>
            </a:r>
            <a:endParaRPr lang="en-US" sz="1200" dirty="0"/>
          </a:p>
        </p:txBody>
      </p:sp>
      <p:sp>
        <p:nvSpPr>
          <p:cNvPr id="176" name="TextBox 175"/>
          <p:cNvSpPr txBox="1"/>
          <p:nvPr/>
        </p:nvSpPr>
        <p:spPr>
          <a:xfrm>
            <a:off x="7360982" y="3907270"/>
            <a:ext cx="840953" cy="276999"/>
          </a:xfrm>
          <a:prstGeom prst="rect">
            <a:avLst/>
          </a:prstGeom>
          <a:noFill/>
        </p:spPr>
        <p:txBody>
          <a:bodyPr wrap="square" rtlCol="0">
            <a:spAutoFit/>
          </a:bodyPr>
          <a:lstStyle/>
          <a:p>
            <a:pPr algn="ctr"/>
            <a:r>
              <a:rPr lang="en-US" sz="1200" dirty="0" err="1" smtClean="0"/>
              <a:t>Matsoku</a:t>
            </a:r>
            <a:endParaRPr lang="en-US" sz="1200" dirty="0"/>
          </a:p>
        </p:txBody>
      </p:sp>
      <p:sp>
        <p:nvSpPr>
          <p:cNvPr id="178" name="TextBox 177"/>
          <p:cNvSpPr txBox="1"/>
          <p:nvPr/>
        </p:nvSpPr>
        <p:spPr>
          <a:xfrm>
            <a:off x="1023257" y="5506425"/>
            <a:ext cx="685799" cy="276999"/>
          </a:xfrm>
          <a:prstGeom prst="rect">
            <a:avLst/>
          </a:prstGeom>
          <a:noFill/>
        </p:spPr>
        <p:txBody>
          <a:bodyPr wrap="square" rtlCol="0">
            <a:spAutoFit/>
          </a:bodyPr>
          <a:lstStyle/>
          <a:p>
            <a:pPr algn="ctr"/>
            <a:r>
              <a:rPr lang="en-US" sz="1200" dirty="0" err="1" smtClean="0"/>
              <a:t>Seekoei</a:t>
            </a:r>
            <a:endParaRPr lang="en-US" sz="1200" dirty="0"/>
          </a:p>
        </p:txBody>
      </p:sp>
      <p:cxnSp>
        <p:nvCxnSpPr>
          <p:cNvPr id="179" name="Straight Arrow Connector 178"/>
          <p:cNvCxnSpPr/>
          <p:nvPr/>
        </p:nvCxnSpPr>
        <p:spPr>
          <a:xfrm>
            <a:off x="4985656" y="2088866"/>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0" name="Hexagon 179"/>
          <p:cNvSpPr/>
          <p:nvPr/>
        </p:nvSpPr>
        <p:spPr>
          <a:xfrm>
            <a:off x="4811485" y="184623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5702184" y="1632245"/>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2" name="Hexagon 181"/>
          <p:cNvSpPr/>
          <p:nvPr/>
        </p:nvSpPr>
        <p:spPr>
          <a:xfrm>
            <a:off x="5528013" y="1389612"/>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p:cNvCxnSpPr/>
          <p:nvPr/>
        </p:nvCxnSpPr>
        <p:spPr>
          <a:xfrm>
            <a:off x="6542454" y="111724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4" name="Hexagon 183"/>
          <p:cNvSpPr/>
          <p:nvPr/>
        </p:nvSpPr>
        <p:spPr>
          <a:xfrm>
            <a:off x="6368283" y="87461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p:cNvCxnSpPr/>
          <p:nvPr/>
        </p:nvCxnSpPr>
        <p:spPr>
          <a:xfrm>
            <a:off x="7351040" y="60652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6" name="Hexagon 185"/>
          <p:cNvSpPr/>
          <p:nvPr/>
        </p:nvSpPr>
        <p:spPr>
          <a:xfrm>
            <a:off x="7176869" y="36389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4606850" y="1618212"/>
            <a:ext cx="727150" cy="276999"/>
          </a:xfrm>
          <a:prstGeom prst="rect">
            <a:avLst/>
          </a:prstGeom>
          <a:noFill/>
        </p:spPr>
        <p:txBody>
          <a:bodyPr wrap="square" rtlCol="0">
            <a:spAutoFit/>
          </a:bodyPr>
          <a:lstStyle/>
          <a:p>
            <a:pPr algn="ctr"/>
            <a:r>
              <a:rPr lang="en-US" sz="1200" dirty="0" err="1" smtClean="0"/>
              <a:t>Leeu</a:t>
            </a:r>
            <a:endParaRPr lang="en-US" sz="1200" dirty="0"/>
          </a:p>
        </p:txBody>
      </p:sp>
      <p:sp>
        <p:nvSpPr>
          <p:cNvPr id="188" name="TextBox 187"/>
          <p:cNvSpPr txBox="1"/>
          <p:nvPr/>
        </p:nvSpPr>
        <p:spPr>
          <a:xfrm>
            <a:off x="5355771" y="1145858"/>
            <a:ext cx="727150" cy="276999"/>
          </a:xfrm>
          <a:prstGeom prst="rect">
            <a:avLst/>
          </a:prstGeom>
          <a:noFill/>
        </p:spPr>
        <p:txBody>
          <a:bodyPr wrap="square" rtlCol="0">
            <a:spAutoFit/>
          </a:bodyPr>
          <a:lstStyle/>
          <a:p>
            <a:pPr algn="ctr"/>
            <a:r>
              <a:rPr lang="en-US" sz="1200" dirty="0" err="1" smtClean="0"/>
              <a:t>Mopeli</a:t>
            </a:r>
            <a:endParaRPr lang="en-US" sz="1200" dirty="0"/>
          </a:p>
        </p:txBody>
      </p:sp>
      <p:sp>
        <p:nvSpPr>
          <p:cNvPr id="189" name="TextBox 188"/>
          <p:cNvSpPr txBox="1"/>
          <p:nvPr/>
        </p:nvSpPr>
        <p:spPr>
          <a:xfrm>
            <a:off x="6125151" y="634040"/>
            <a:ext cx="867545" cy="276999"/>
          </a:xfrm>
          <a:prstGeom prst="rect">
            <a:avLst/>
          </a:prstGeom>
          <a:noFill/>
        </p:spPr>
        <p:txBody>
          <a:bodyPr wrap="square" rtlCol="0">
            <a:spAutoFit/>
          </a:bodyPr>
          <a:lstStyle/>
          <a:p>
            <a:pPr algn="ctr"/>
            <a:r>
              <a:rPr lang="en-US" sz="1200" dirty="0" err="1" smtClean="0"/>
              <a:t>Muelspruit</a:t>
            </a:r>
            <a:endParaRPr lang="en-US" sz="1200" dirty="0"/>
          </a:p>
        </p:txBody>
      </p:sp>
      <p:sp>
        <p:nvSpPr>
          <p:cNvPr id="190" name="TextBox 189"/>
          <p:cNvSpPr txBox="1"/>
          <p:nvPr/>
        </p:nvSpPr>
        <p:spPr>
          <a:xfrm>
            <a:off x="6950529" y="136071"/>
            <a:ext cx="928470" cy="276999"/>
          </a:xfrm>
          <a:prstGeom prst="rect">
            <a:avLst/>
          </a:prstGeom>
          <a:noFill/>
        </p:spPr>
        <p:txBody>
          <a:bodyPr wrap="square" rtlCol="0">
            <a:spAutoFit/>
          </a:bodyPr>
          <a:lstStyle/>
          <a:p>
            <a:pPr algn="ctr"/>
            <a:r>
              <a:rPr lang="en-US" sz="1200" dirty="0" err="1" smtClean="0"/>
              <a:t>Brandwater</a:t>
            </a:r>
            <a:endParaRPr lang="en-US" sz="1200" dirty="0"/>
          </a:p>
        </p:txBody>
      </p:sp>
      <p:cxnSp>
        <p:nvCxnSpPr>
          <p:cNvPr id="202" name="Straight Arrow Connector 201"/>
          <p:cNvCxnSpPr/>
          <p:nvPr/>
        </p:nvCxnSpPr>
        <p:spPr>
          <a:xfrm flipH="1" flipV="1">
            <a:off x="3051589" y="3960656"/>
            <a:ext cx="934195" cy="2023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1" name="Hexagon 210"/>
          <p:cNvSpPr/>
          <p:nvPr/>
        </p:nvSpPr>
        <p:spPr>
          <a:xfrm>
            <a:off x="3985783" y="405706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Arrow Connector 211"/>
          <p:cNvCxnSpPr/>
          <p:nvPr/>
        </p:nvCxnSpPr>
        <p:spPr>
          <a:xfrm flipH="1" flipV="1">
            <a:off x="6995363" y="1432192"/>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3" name="Hexagon 212"/>
          <p:cNvSpPr/>
          <p:nvPr/>
        </p:nvSpPr>
        <p:spPr>
          <a:xfrm>
            <a:off x="7726599" y="132805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7705328" y="1533843"/>
            <a:ext cx="769035" cy="276999"/>
          </a:xfrm>
          <a:prstGeom prst="rect">
            <a:avLst/>
          </a:prstGeom>
          <a:noFill/>
        </p:spPr>
        <p:txBody>
          <a:bodyPr wrap="square" rtlCol="0">
            <a:spAutoFit/>
          </a:bodyPr>
          <a:lstStyle/>
          <a:p>
            <a:pPr algn="ctr"/>
            <a:r>
              <a:rPr lang="en-US" sz="1200" dirty="0" err="1" smtClean="0"/>
              <a:t>Lisoloane</a:t>
            </a:r>
            <a:endParaRPr lang="en-US" sz="1200" dirty="0"/>
          </a:p>
        </p:txBody>
      </p:sp>
      <p:cxnSp>
        <p:nvCxnSpPr>
          <p:cNvPr id="218" name="Straight Arrow Connector 217"/>
          <p:cNvCxnSpPr/>
          <p:nvPr/>
        </p:nvCxnSpPr>
        <p:spPr>
          <a:xfrm flipH="1" flipV="1">
            <a:off x="6193304" y="1936755"/>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9" name="Hexagon 218"/>
          <p:cNvSpPr/>
          <p:nvPr/>
        </p:nvSpPr>
        <p:spPr>
          <a:xfrm>
            <a:off x="6924540" y="183262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p:cNvSpPr txBox="1"/>
          <p:nvPr/>
        </p:nvSpPr>
        <p:spPr>
          <a:xfrm>
            <a:off x="6825344" y="1988607"/>
            <a:ext cx="768702" cy="461665"/>
          </a:xfrm>
          <a:prstGeom prst="rect">
            <a:avLst/>
          </a:prstGeom>
          <a:noFill/>
        </p:spPr>
        <p:txBody>
          <a:bodyPr wrap="square" rtlCol="0">
            <a:spAutoFit/>
          </a:bodyPr>
          <a:lstStyle/>
          <a:p>
            <a:pPr algn="ctr"/>
            <a:r>
              <a:rPr lang="en-US" sz="1200" dirty="0" smtClean="0"/>
              <a:t>Little Caledon</a:t>
            </a:r>
            <a:endParaRPr lang="en-US" sz="1200" dirty="0"/>
          </a:p>
        </p:txBody>
      </p:sp>
      <p:sp>
        <p:nvSpPr>
          <p:cNvPr id="221" name="Freeform 220"/>
          <p:cNvSpPr/>
          <p:nvPr/>
        </p:nvSpPr>
        <p:spPr>
          <a:xfrm>
            <a:off x="4506686" y="696686"/>
            <a:ext cx="4637314" cy="5442857"/>
          </a:xfrm>
          <a:custGeom>
            <a:avLst/>
            <a:gdLst>
              <a:gd name="connsiteX0" fmla="*/ 21771 w 4637314"/>
              <a:gd name="connsiteY0" fmla="*/ 4049485 h 5442857"/>
              <a:gd name="connsiteX1" fmla="*/ 0 w 4637314"/>
              <a:gd name="connsiteY1" fmla="*/ 3233057 h 5442857"/>
              <a:gd name="connsiteX2" fmla="*/ 239485 w 4637314"/>
              <a:gd name="connsiteY2" fmla="*/ 2111828 h 5442857"/>
              <a:gd name="connsiteX3" fmla="*/ 250371 w 4637314"/>
              <a:gd name="connsiteY3" fmla="*/ 2068285 h 5442857"/>
              <a:gd name="connsiteX4" fmla="*/ 3570514 w 4637314"/>
              <a:gd name="connsiteY4" fmla="*/ 0 h 5442857"/>
              <a:gd name="connsiteX5" fmla="*/ 3984171 w 4637314"/>
              <a:gd name="connsiteY5" fmla="*/ 141514 h 5442857"/>
              <a:gd name="connsiteX6" fmla="*/ 4397828 w 4637314"/>
              <a:gd name="connsiteY6" fmla="*/ 522514 h 5442857"/>
              <a:gd name="connsiteX7" fmla="*/ 4517571 w 4637314"/>
              <a:gd name="connsiteY7" fmla="*/ 914400 h 5442857"/>
              <a:gd name="connsiteX8" fmla="*/ 4593771 w 4637314"/>
              <a:gd name="connsiteY8" fmla="*/ 1632857 h 5442857"/>
              <a:gd name="connsiteX9" fmla="*/ 4593771 w 4637314"/>
              <a:gd name="connsiteY9" fmla="*/ 2220685 h 5442857"/>
              <a:gd name="connsiteX10" fmla="*/ 4637314 w 4637314"/>
              <a:gd name="connsiteY10" fmla="*/ 3276600 h 5442857"/>
              <a:gd name="connsiteX11" fmla="*/ 4517571 w 4637314"/>
              <a:gd name="connsiteY11" fmla="*/ 4506685 h 5442857"/>
              <a:gd name="connsiteX12" fmla="*/ 4234543 w 4637314"/>
              <a:gd name="connsiteY12" fmla="*/ 4953000 h 5442857"/>
              <a:gd name="connsiteX13" fmla="*/ 3048000 w 4637314"/>
              <a:gd name="connsiteY13" fmla="*/ 5442857 h 5442857"/>
              <a:gd name="connsiteX14" fmla="*/ 1730828 w 4637314"/>
              <a:gd name="connsiteY14" fmla="*/ 5388428 h 5442857"/>
              <a:gd name="connsiteX15" fmla="*/ 598714 w 4637314"/>
              <a:gd name="connsiteY15" fmla="*/ 5214257 h 5442857"/>
              <a:gd name="connsiteX16" fmla="*/ 283028 w 4637314"/>
              <a:gd name="connsiteY16" fmla="*/ 4953000 h 5442857"/>
              <a:gd name="connsiteX17" fmla="*/ 76200 w 4637314"/>
              <a:gd name="connsiteY17" fmla="*/ 4419600 h 5442857"/>
              <a:gd name="connsiteX18" fmla="*/ 21771 w 4637314"/>
              <a:gd name="connsiteY18" fmla="*/ 4049485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7314" h="5442857">
                <a:moveTo>
                  <a:pt x="21771" y="4049485"/>
                </a:moveTo>
                <a:lnTo>
                  <a:pt x="0" y="3233057"/>
                </a:lnTo>
                <a:lnTo>
                  <a:pt x="239485" y="2111828"/>
                </a:lnTo>
                <a:lnTo>
                  <a:pt x="250371" y="2068285"/>
                </a:lnTo>
                <a:lnTo>
                  <a:pt x="3570514" y="0"/>
                </a:lnTo>
                <a:lnTo>
                  <a:pt x="3984171" y="141514"/>
                </a:lnTo>
                <a:lnTo>
                  <a:pt x="4397828" y="522514"/>
                </a:lnTo>
                <a:lnTo>
                  <a:pt x="4517571" y="914400"/>
                </a:lnTo>
                <a:lnTo>
                  <a:pt x="4593771" y="1632857"/>
                </a:lnTo>
                <a:lnTo>
                  <a:pt x="4593771" y="2220685"/>
                </a:lnTo>
                <a:lnTo>
                  <a:pt x="4637314" y="3276600"/>
                </a:lnTo>
                <a:lnTo>
                  <a:pt x="4517571" y="4506685"/>
                </a:lnTo>
                <a:lnTo>
                  <a:pt x="4234543" y="4953000"/>
                </a:lnTo>
                <a:lnTo>
                  <a:pt x="3048000" y="5442857"/>
                </a:lnTo>
                <a:lnTo>
                  <a:pt x="1730828" y="5388428"/>
                </a:lnTo>
                <a:lnTo>
                  <a:pt x="598714" y="5214257"/>
                </a:lnTo>
                <a:lnTo>
                  <a:pt x="283028" y="4953000"/>
                </a:lnTo>
                <a:lnTo>
                  <a:pt x="76200" y="4419600"/>
                </a:lnTo>
                <a:lnTo>
                  <a:pt x="21771" y="4049485"/>
                </a:lnTo>
                <a:close/>
              </a:path>
            </a:pathLst>
          </a:cu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2810173" y="48098"/>
            <a:ext cx="3669735" cy="1384995"/>
          </a:xfrm>
          <a:prstGeom prst="rect">
            <a:avLst/>
          </a:prstGeom>
          <a:noFill/>
        </p:spPr>
        <p:txBody>
          <a:bodyPr wrap="square" rtlCol="0">
            <a:spAutoFit/>
          </a:bodyPr>
          <a:lstStyle/>
          <a:p>
            <a:r>
              <a:rPr lang="en-US" sz="2800" b="1" dirty="0" smtClean="0">
                <a:solidFill>
                  <a:srgbClr val="FFC000"/>
                </a:solidFill>
                <a:effectLst>
                  <a:outerShdw blurRad="38100" dist="38100" dir="2700000" algn="tl">
                    <a:srgbClr val="000000">
                      <a:alpha val="43137"/>
                    </a:srgbClr>
                  </a:outerShdw>
                </a:effectLst>
              </a:rPr>
              <a:t>Simplified Schematic of Upper Orange-</a:t>
            </a:r>
            <a:r>
              <a:rPr lang="en-US" sz="2800" b="1" dirty="0" err="1" smtClean="0">
                <a:solidFill>
                  <a:srgbClr val="FFC000"/>
                </a:solidFill>
                <a:effectLst>
                  <a:outerShdw blurRad="38100" dist="38100" dir="2700000" algn="tl">
                    <a:srgbClr val="000000">
                      <a:alpha val="43137"/>
                    </a:srgbClr>
                  </a:outerShdw>
                </a:effectLst>
              </a:rPr>
              <a:t>Senqu</a:t>
            </a:r>
            <a:r>
              <a:rPr lang="en-US" sz="2800" b="1" dirty="0" smtClean="0">
                <a:solidFill>
                  <a:srgbClr val="FFC000"/>
                </a:solidFill>
                <a:effectLst>
                  <a:outerShdw blurRad="38100" dist="38100" dir="2700000" algn="tl">
                    <a:srgbClr val="000000">
                      <a:alpha val="43137"/>
                    </a:srgbClr>
                  </a:outerShdw>
                </a:effectLst>
              </a:rPr>
              <a:t> River System</a:t>
            </a:r>
            <a:endParaRPr lang="en-US" sz="2800" b="1" dirty="0">
              <a:solidFill>
                <a:srgbClr val="FFC000"/>
              </a:solidFill>
              <a:effectLst>
                <a:outerShdw blurRad="38100" dist="38100" dir="2700000" algn="tl">
                  <a:srgbClr val="000000">
                    <a:alpha val="43137"/>
                  </a:srgbClr>
                </a:outerShdw>
              </a:effectLst>
            </a:endParaRPr>
          </a:p>
        </p:txBody>
      </p:sp>
      <p:cxnSp>
        <p:nvCxnSpPr>
          <p:cNvPr id="242" name="Straight Arrow Connector 241"/>
          <p:cNvCxnSpPr>
            <a:stCxn id="243" idx="3"/>
          </p:cNvCxnSpPr>
          <p:nvPr/>
        </p:nvCxnSpPr>
        <p:spPr>
          <a:xfrm flipH="1">
            <a:off x="4811485" y="2804188"/>
            <a:ext cx="526600" cy="59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3" name="Hexagon 242"/>
          <p:cNvSpPr/>
          <p:nvPr/>
        </p:nvSpPr>
        <p:spPr>
          <a:xfrm>
            <a:off x="5338085" y="268988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p:cNvSpPr txBox="1"/>
          <p:nvPr/>
        </p:nvSpPr>
        <p:spPr>
          <a:xfrm>
            <a:off x="5061515" y="2899886"/>
            <a:ext cx="998548" cy="276999"/>
          </a:xfrm>
          <a:prstGeom prst="rect">
            <a:avLst/>
          </a:prstGeom>
          <a:noFill/>
        </p:spPr>
        <p:txBody>
          <a:bodyPr wrap="square" rtlCol="0">
            <a:spAutoFit/>
          </a:bodyPr>
          <a:lstStyle/>
          <a:p>
            <a:pPr algn="ctr"/>
            <a:r>
              <a:rPr lang="en-US" sz="1200" dirty="0" err="1" smtClean="0"/>
              <a:t>Tsanatalana</a:t>
            </a:r>
            <a:endParaRPr lang="en-US" sz="1200" dirty="0"/>
          </a:p>
        </p:txBody>
      </p:sp>
      <p:cxnSp>
        <p:nvCxnSpPr>
          <p:cNvPr id="261" name="Straight Arrow Connector 260"/>
          <p:cNvCxnSpPr>
            <a:stCxn id="262" idx="3"/>
          </p:cNvCxnSpPr>
          <p:nvPr/>
        </p:nvCxnSpPr>
        <p:spPr>
          <a:xfrm flipH="1">
            <a:off x="5355771" y="2446804"/>
            <a:ext cx="870330" cy="29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2" name="Hexagon 261"/>
          <p:cNvSpPr/>
          <p:nvPr/>
        </p:nvSpPr>
        <p:spPr>
          <a:xfrm>
            <a:off x="6226101" y="23325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6024146" y="2502445"/>
            <a:ext cx="934115" cy="276999"/>
          </a:xfrm>
          <a:prstGeom prst="rect">
            <a:avLst/>
          </a:prstGeom>
          <a:noFill/>
        </p:spPr>
        <p:txBody>
          <a:bodyPr wrap="square" rtlCol="0">
            <a:spAutoFit/>
          </a:bodyPr>
          <a:lstStyle/>
          <a:p>
            <a:pPr algn="ctr"/>
            <a:r>
              <a:rPr lang="en-US" sz="1200" dirty="0" err="1" smtClean="0"/>
              <a:t>Tsoaing</a:t>
            </a:r>
            <a:endParaRPr lang="en-US" sz="1200" dirty="0"/>
          </a:p>
        </p:txBody>
      </p:sp>
      <p:sp>
        <p:nvSpPr>
          <p:cNvPr id="159" name="TextBox 158"/>
          <p:cNvSpPr txBox="1"/>
          <p:nvPr/>
        </p:nvSpPr>
        <p:spPr>
          <a:xfrm>
            <a:off x="2743200" y="1323013"/>
            <a:ext cx="3669735" cy="492443"/>
          </a:xfrm>
          <a:prstGeom prst="rect">
            <a:avLst/>
          </a:prstGeom>
          <a:noFill/>
        </p:spPr>
        <p:txBody>
          <a:bodyPr wrap="square" rtlCol="0">
            <a:spAutoFit/>
          </a:bodyPr>
          <a:lstStyle/>
          <a:p>
            <a:r>
              <a:rPr lang="en-US" sz="2600" b="1" dirty="0" smtClean="0">
                <a:solidFill>
                  <a:srgbClr val="FFC000"/>
                </a:solidFill>
                <a:effectLst>
                  <a:outerShdw blurRad="38100" dist="38100" dir="2700000" algn="tl">
                    <a:srgbClr val="000000">
                      <a:alpha val="43137"/>
                    </a:srgbClr>
                  </a:outerShdw>
                </a:effectLst>
              </a:rPr>
              <a:t>(Pre-Development)</a:t>
            </a:r>
            <a:endParaRPr lang="en-US" sz="2600" b="1" dirty="0">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424543" y="3908898"/>
            <a:ext cx="2035237" cy="369332"/>
          </a:xfrm>
          <a:prstGeom prst="rect">
            <a:avLst/>
          </a:prstGeom>
          <a:noFill/>
        </p:spPr>
        <p:txBody>
          <a:bodyPr wrap="none" rtlCol="0">
            <a:spAutoFit/>
          </a:bodyPr>
          <a:lstStyle/>
          <a:p>
            <a:r>
              <a:rPr lang="en-US" dirty="0" smtClean="0"/>
              <a:t>Upper Orange River</a:t>
            </a:r>
            <a:endParaRPr lang="en-US" dirty="0"/>
          </a:p>
        </p:txBody>
      </p:sp>
      <p:sp>
        <p:nvSpPr>
          <p:cNvPr id="193" name="TextBox 192"/>
          <p:cNvSpPr txBox="1"/>
          <p:nvPr/>
        </p:nvSpPr>
        <p:spPr>
          <a:xfrm>
            <a:off x="5231326" y="4772025"/>
            <a:ext cx="1299715" cy="369332"/>
          </a:xfrm>
          <a:prstGeom prst="rect">
            <a:avLst/>
          </a:prstGeom>
          <a:noFill/>
        </p:spPr>
        <p:txBody>
          <a:bodyPr wrap="none" rtlCol="0">
            <a:spAutoFit/>
          </a:bodyPr>
          <a:lstStyle/>
          <a:p>
            <a:r>
              <a:rPr lang="en-US" dirty="0" err="1" smtClean="0"/>
              <a:t>Senqu</a:t>
            </a:r>
            <a:r>
              <a:rPr lang="en-US" dirty="0" smtClean="0"/>
              <a:t> River</a:t>
            </a:r>
            <a:endParaRPr lang="en-US" dirty="0"/>
          </a:p>
        </p:txBody>
      </p:sp>
      <p:sp>
        <p:nvSpPr>
          <p:cNvPr id="194" name="TextBox 193"/>
          <p:cNvSpPr txBox="1"/>
          <p:nvPr/>
        </p:nvSpPr>
        <p:spPr>
          <a:xfrm rot="19658947">
            <a:off x="2542036" y="3327683"/>
            <a:ext cx="1480855" cy="369332"/>
          </a:xfrm>
          <a:prstGeom prst="rect">
            <a:avLst/>
          </a:prstGeom>
          <a:noFill/>
        </p:spPr>
        <p:txBody>
          <a:bodyPr wrap="none" rtlCol="0">
            <a:spAutoFit/>
          </a:bodyPr>
          <a:lstStyle/>
          <a:p>
            <a:r>
              <a:rPr lang="en-US" dirty="0" smtClean="0"/>
              <a:t>Caledon River</a:t>
            </a:r>
            <a:endParaRPr lang="en-US" dirty="0"/>
          </a:p>
        </p:txBody>
      </p:sp>
      <p:sp>
        <p:nvSpPr>
          <p:cNvPr id="90" name="Diamond 89"/>
          <p:cNvSpPr/>
          <p:nvPr/>
        </p:nvSpPr>
        <p:spPr>
          <a:xfrm>
            <a:off x="5769693" y="3770399"/>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2" name="Diamond 91"/>
          <p:cNvSpPr/>
          <p:nvPr/>
        </p:nvSpPr>
        <p:spPr>
          <a:xfrm>
            <a:off x="438389" y="1189815"/>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3" name="Diamond 92"/>
          <p:cNvSpPr/>
          <p:nvPr/>
        </p:nvSpPr>
        <p:spPr>
          <a:xfrm>
            <a:off x="6760507" y="3812728"/>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4" name="Diamond 93"/>
          <p:cNvSpPr/>
          <p:nvPr/>
        </p:nvSpPr>
        <p:spPr>
          <a:xfrm>
            <a:off x="6520683" y="4677483"/>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6" name="Diamond 95"/>
          <p:cNvSpPr/>
          <p:nvPr/>
        </p:nvSpPr>
        <p:spPr>
          <a:xfrm>
            <a:off x="2681059" y="3970016"/>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7" name="Diamond 96"/>
          <p:cNvSpPr/>
          <p:nvPr/>
        </p:nvSpPr>
        <p:spPr>
          <a:xfrm>
            <a:off x="248367" y="4175251"/>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8" name="Diamond 97"/>
          <p:cNvSpPr/>
          <p:nvPr/>
        </p:nvSpPr>
        <p:spPr>
          <a:xfrm>
            <a:off x="4290583" y="4655688"/>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9" name="Diamond 98"/>
          <p:cNvSpPr/>
          <p:nvPr/>
        </p:nvSpPr>
        <p:spPr>
          <a:xfrm>
            <a:off x="3161169" y="4345182"/>
            <a:ext cx="190022" cy="189084"/>
          </a:xfrm>
          <a:prstGeom prst="diamon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5079836-2D52-4B4E-AB70-CA78DEE9FCF5}" type="slidenum">
              <a:rPr lang="en-US" smtClean="0"/>
              <a:t>11</a:t>
            </a:fld>
            <a:endParaRPr lang="en-US"/>
          </a:p>
        </p:txBody>
      </p:sp>
    </p:spTree>
    <p:extLst>
      <p:ext uri="{BB962C8B-B14F-4D97-AF65-F5344CB8AC3E}">
        <p14:creationId xmlns:p14="http://schemas.microsoft.com/office/powerpoint/2010/main" val="1659472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344613"/>
          </a:xfrm>
        </p:spPr>
        <p:txBody>
          <a:bodyPr>
            <a:normAutofit fontScale="90000"/>
          </a:bodyPr>
          <a:lstStyle/>
          <a:p>
            <a:pPr eaLnBrk="1" hangingPunct="1">
              <a:defRPr/>
            </a:pPr>
            <a:r>
              <a:rPr lang="en-US" dirty="0" smtClean="0"/>
              <a:t>WEAP’s Soil Moisture Hydrology Model</a:t>
            </a:r>
            <a:endParaRPr lang="en-US" dirty="0"/>
          </a:p>
        </p:txBody>
      </p:sp>
      <p:pic>
        <p:nvPicPr>
          <p:cNvPr id="81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3216275"/>
            <a:ext cx="495141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252413" y="1600200"/>
            <a:ext cx="8712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buFont typeface="Wingdings" pitchFamily="2" charset="2"/>
              <a:buChar char="Ø"/>
            </a:pPr>
            <a:r>
              <a:rPr lang="en-US" sz="2400" dirty="0"/>
              <a:t> Hydrology module covers the entire extent of the river basin</a:t>
            </a:r>
          </a:p>
          <a:p>
            <a:pPr>
              <a:buFont typeface="Wingdings" pitchFamily="2" charset="2"/>
              <a:buChar char="Ø"/>
            </a:pPr>
            <a:endParaRPr lang="en-US" sz="1000" dirty="0"/>
          </a:p>
          <a:p>
            <a:pPr>
              <a:buFont typeface="Wingdings" pitchFamily="2" charset="2"/>
              <a:buChar char="Ø"/>
            </a:pPr>
            <a:r>
              <a:rPr lang="en-US" sz="2400" dirty="0"/>
              <a:t> Study area configured as a contiguous set of catchments</a:t>
            </a:r>
          </a:p>
          <a:p>
            <a:pPr>
              <a:buFont typeface="Wingdings" pitchFamily="2" charset="2"/>
              <a:buChar char="Ø"/>
            </a:pPr>
            <a:endParaRPr lang="en-US" sz="1000" dirty="0"/>
          </a:p>
          <a:p>
            <a:pPr>
              <a:buFont typeface="Wingdings" pitchFamily="2" charset="2"/>
              <a:buChar char="Ø"/>
            </a:pPr>
            <a:r>
              <a:rPr lang="en-US" sz="2400" dirty="0"/>
              <a:t> Lumped-parameter approach calculates water balance for each catchment</a:t>
            </a:r>
          </a:p>
          <a:p>
            <a:endParaRPr lang="en-US" sz="2400" dirty="0"/>
          </a:p>
        </p:txBody>
      </p:sp>
      <p:grpSp>
        <p:nvGrpSpPr>
          <p:cNvPr id="4" name="Group 3"/>
          <p:cNvGrpSpPr/>
          <p:nvPr/>
        </p:nvGrpSpPr>
        <p:grpSpPr>
          <a:xfrm>
            <a:off x="99582" y="4202668"/>
            <a:ext cx="3859101" cy="2375536"/>
            <a:chOff x="99582" y="4202668"/>
            <a:chExt cx="3859101" cy="2375536"/>
          </a:xfrm>
        </p:grpSpPr>
        <p:pic>
          <p:nvPicPr>
            <p:cNvPr id="410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00" t="20767" r="3523" b="8153"/>
            <a:stretch/>
          </p:blipFill>
          <p:spPr bwMode="auto">
            <a:xfrm>
              <a:off x="99582" y="4572000"/>
              <a:ext cx="3859101" cy="200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2592" y="4202668"/>
              <a:ext cx="3251852" cy="369332"/>
            </a:xfrm>
            <a:prstGeom prst="rect">
              <a:avLst/>
            </a:prstGeom>
            <a:noFill/>
          </p:spPr>
          <p:txBody>
            <a:bodyPr wrap="none" rtlCol="0">
              <a:spAutoFit/>
            </a:bodyPr>
            <a:lstStyle/>
            <a:p>
              <a:r>
                <a:rPr lang="en-US" dirty="0" smtClean="0"/>
                <a:t>Example: </a:t>
              </a:r>
              <a:r>
                <a:rPr lang="en-US" dirty="0" err="1" smtClean="0"/>
                <a:t>Kraai</a:t>
              </a:r>
              <a:r>
                <a:rPr lang="en-US" dirty="0" smtClean="0"/>
                <a:t> River Catchments</a:t>
              </a:r>
              <a:endParaRPr lang="en-US" dirty="0"/>
            </a:p>
          </p:txBody>
        </p:sp>
      </p:grpSp>
      <p:sp>
        <p:nvSpPr>
          <p:cNvPr id="5" name="Slide Number Placeholder 4"/>
          <p:cNvSpPr>
            <a:spLocks noGrp="1"/>
          </p:cNvSpPr>
          <p:nvPr>
            <p:ph type="sldNum" sz="quarter" idx="12"/>
          </p:nvPr>
        </p:nvSpPr>
        <p:spPr/>
        <p:txBody>
          <a:bodyPr/>
          <a:lstStyle/>
          <a:p>
            <a:fld id="{75079836-2D52-4B4E-AB70-CA78DEE9FCF5}" type="slidenum">
              <a:rPr lang="en-US" smtClean="0"/>
              <a:t>12</a:t>
            </a:fld>
            <a:endParaRPr lang="en-US"/>
          </a:p>
        </p:txBody>
      </p:sp>
    </p:spTree>
    <p:extLst>
      <p:ext uri="{BB962C8B-B14F-4D97-AF65-F5344CB8AC3E}">
        <p14:creationId xmlns:p14="http://schemas.microsoft.com/office/powerpoint/2010/main" val="2106348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a:bodyPr>
          <a:lstStyle/>
          <a:p>
            <a:r>
              <a:rPr lang="en-US" dirty="0" smtClean="0"/>
              <a:t>Pitman Hydrological Model</a:t>
            </a:r>
            <a:endParaRPr lang="en-US" dirty="0"/>
          </a:p>
        </p:txBody>
      </p:sp>
      <p:sp>
        <p:nvSpPr>
          <p:cNvPr id="3" name="Content Placeholder 2"/>
          <p:cNvSpPr>
            <a:spLocks noGrp="1"/>
          </p:cNvSpPr>
          <p:nvPr>
            <p:ph idx="1"/>
          </p:nvPr>
        </p:nvSpPr>
        <p:spPr>
          <a:xfrm>
            <a:off x="152400" y="1186543"/>
            <a:ext cx="3614057" cy="4525963"/>
          </a:xfrm>
        </p:spPr>
        <p:txBody>
          <a:bodyPr>
            <a:normAutofit/>
          </a:bodyPr>
          <a:lstStyle/>
          <a:p>
            <a:pPr>
              <a:spcBef>
                <a:spcPts val="0"/>
              </a:spcBef>
              <a:spcAft>
                <a:spcPts val="600"/>
              </a:spcAft>
              <a:buFont typeface="Wingdings" pitchFamily="2" charset="2"/>
              <a:buChar char="Ø"/>
            </a:pPr>
            <a:r>
              <a:rPr lang="en-US" sz="2400" dirty="0" smtClean="0"/>
              <a:t>Widely applied within southern Africa region</a:t>
            </a:r>
          </a:p>
          <a:p>
            <a:pPr>
              <a:spcBef>
                <a:spcPts val="0"/>
              </a:spcBef>
              <a:buFont typeface="Wingdings" pitchFamily="2" charset="2"/>
              <a:buChar char="Ø"/>
            </a:pPr>
            <a:r>
              <a:rPr lang="en-US" sz="2400" dirty="0"/>
              <a:t>E</a:t>
            </a:r>
            <a:r>
              <a:rPr lang="en-US" sz="2400" dirty="0" smtClean="0"/>
              <a:t>xplicit </a:t>
            </a:r>
            <a:r>
              <a:rPr lang="en-US" sz="2400" dirty="0"/>
              <a:t>soil moisture accounting model representing interception, </a:t>
            </a:r>
            <a:r>
              <a:rPr lang="en-US" sz="2400" dirty="0" smtClean="0"/>
              <a:t>soil moisture </a:t>
            </a:r>
            <a:r>
              <a:rPr lang="en-US" sz="2400" dirty="0"/>
              <a:t>and ground water storages, with model functions to represent the </a:t>
            </a:r>
            <a:r>
              <a:rPr lang="en-US" sz="2400" dirty="0" smtClean="0"/>
              <a:t>inflows and </a:t>
            </a:r>
            <a:r>
              <a:rPr lang="en-US" sz="2400" dirty="0"/>
              <a:t>outflows from these</a:t>
            </a:r>
          </a:p>
        </p:txBody>
      </p:sp>
      <p:pic>
        <p:nvPicPr>
          <p:cNvPr id="1026" name="Picture 2" descr="http://ars.els-cdn.com/content/image/1-s2.0-S0022169406002514-gr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026" y="1262743"/>
            <a:ext cx="5432774" cy="55312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5079836-2D52-4B4E-AB70-CA78DEE9FCF5}" type="slidenum">
              <a:rPr lang="en-US" smtClean="0"/>
              <a:t>13</a:t>
            </a:fld>
            <a:endParaRPr lang="en-US"/>
          </a:p>
        </p:txBody>
      </p:sp>
    </p:spTree>
    <p:extLst>
      <p:ext uri="{BB962C8B-B14F-4D97-AF65-F5344CB8AC3E}">
        <p14:creationId xmlns:p14="http://schemas.microsoft.com/office/powerpoint/2010/main" val="323035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a:t>Pitman versus WEAP</a:t>
            </a:r>
            <a:endParaRPr lang="en-GB"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US" dirty="0" smtClean="0"/>
              <a:t>Pitman flexibility:</a:t>
            </a:r>
          </a:p>
          <a:p>
            <a:pPr lvl="1"/>
            <a:r>
              <a:rPr lang="en-US" dirty="0" smtClean="0"/>
              <a:t>Represent total stream flow from different sources using built-in components.</a:t>
            </a:r>
          </a:p>
          <a:p>
            <a:pPr lvl="1"/>
            <a:endParaRPr lang="en-US" dirty="0"/>
          </a:p>
          <a:p>
            <a:r>
              <a:rPr lang="en-US" dirty="0" smtClean="0"/>
              <a:t>WEAP flexibility:</a:t>
            </a:r>
          </a:p>
          <a:p>
            <a:pPr lvl="1"/>
            <a:r>
              <a:rPr lang="en-US" dirty="0" smtClean="0"/>
              <a:t>‘Expression builder’ allows for additional flexibility within a relatively simpler model.</a:t>
            </a:r>
          </a:p>
          <a:p>
            <a:pPr lvl="1"/>
            <a:r>
              <a:rPr lang="en-US" dirty="0" smtClean="0"/>
              <a:t>Example is using a moisture storage threshold to limit </a:t>
            </a:r>
            <a:r>
              <a:rPr lang="en-US" dirty="0" err="1" smtClean="0"/>
              <a:t>baseflow</a:t>
            </a:r>
            <a:r>
              <a:rPr lang="en-US" dirty="0" smtClean="0"/>
              <a:t> outputs and generate zero stream flow in ephemeral rivers. </a:t>
            </a:r>
            <a:endParaRPr lang="en-GB" dirty="0"/>
          </a:p>
        </p:txBody>
      </p:sp>
      <p:sp>
        <p:nvSpPr>
          <p:cNvPr id="4" name="Slide Number Placeholder 3"/>
          <p:cNvSpPr>
            <a:spLocks noGrp="1"/>
          </p:cNvSpPr>
          <p:nvPr>
            <p:ph type="sldNum" sz="quarter" idx="12"/>
          </p:nvPr>
        </p:nvSpPr>
        <p:spPr/>
        <p:txBody>
          <a:bodyPr/>
          <a:lstStyle/>
          <a:p>
            <a:fld id="{75079836-2D52-4B4E-AB70-CA78DEE9FCF5}" type="slidenum">
              <a:rPr lang="en-US" smtClean="0"/>
              <a:t>14</a:t>
            </a:fld>
            <a:endParaRPr lang="en-US"/>
          </a:p>
        </p:txBody>
      </p:sp>
    </p:spTree>
    <p:extLst>
      <p:ext uri="{BB962C8B-B14F-4D97-AF65-F5344CB8AC3E}">
        <p14:creationId xmlns:p14="http://schemas.microsoft.com/office/powerpoint/2010/main" val="119983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67"/>
            <a:ext cx="8229600" cy="850106"/>
          </a:xfrm>
        </p:spPr>
        <p:txBody>
          <a:bodyPr/>
          <a:lstStyle/>
          <a:p>
            <a:r>
              <a:rPr lang="en-US" dirty="0" smtClean="0"/>
              <a:t>Some specific differences</a:t>
            </a:r>
            <a:endParaRPr lang="en-GB" dirty="0"/>
          </a:p>
        </p:txBody>
      </p:sp>
      <p:sp>
        <p:nvSpPr>
          <p:cNvPr id="3" name="Content Placeholder 2"/>
          <p:cNvSpPr>
            <a:spLocks noGrp="1"/>
          </p:cNvSpPr>
          <p:nvPr>
            <p:ph idx="1"/>
          </p:nvPr>
        </p:nvSpPr>
        <p:spPr>
          <a:xfrm>
            <a:off x="323528" y="1268760"/>
            <a:ext cx="8496944" cy="4857403"/>
          </a:xfrm>
        </p:spPr>
        <p:txBody>
          <a:bodyPr>
            <a:normAutofit fontScale="85000" lnSpcReduction="10000"/>
          </a:bodyPr>
          <a:lstStyle/>
          <a:p>
            <a:r>
              <a:rPr lang="en-US" dirty="0" smtClean="0"/>
              <a:t>Surface runoff generation:</a:t>
            </a:r>
          </a:p>
          <a:p>
            <a:pPr lvl="1"/>
            <a:r>
              <a:rPr lang="en-US" dirty="0" smtClean="0"/>
              <a:t>Pitman based on monthly rainfall total only.</a:t>
            </a:r>
          </a:p>
          <a:p>
            <a:pPr lvl="1"/>
            <a:r>
              <a:rPr lang="en-US" dirty="0" smtClean="0"/>
              <a:t>WEAP based on combination of monthly rainfall total and moisture storage state.</a:t>
            </a:r>
          </a:p>
          <a:p>
            <a:pPr lvl="1"/>
            <a:r>
              <a:rPr lang="en-US" dirty="0" smtClean="0"/>
              <a:t>Makes comparison between parameter sets of the two models more difficult.</a:t>
            </a:r>
          </a:p>
          <a:p>
            <a:r>
              <a:rPr lang="en-US" dirty="0" smtClean="0"/>
              <a:t>Flexibility:</a:t>
            </a:r>
          </a:p>
          <a:p>
            <a:pPr lvl="1"/>
            <a:r>
              <a:rPr lang="en-US" dirty="0" smtClean="0"/>
              <a:t>Pitman model flexibility is built-in through more complexity.</a:t>
            </a:r>
          </a:p>
          <a:p>
            <a:pPr lvl="1"/>
            <a:r>
              <a:rPr lang="en-US" dirty="0" smtClean="0"/>
              <a:t>WEAP model requires experience in the use of the ‘expression builder’ options.</a:t>
            </a:r>
          </a:p>
          <a:p>
            <a:pPr lvl="1"/>
            <a:r>
              <a:rPr lang="en-US" dirty="0" smtClean="0"/>
              <a:t>Ultimately, both require expert knowledge to use effectively.</a:t>
            </a:r>
          </a:p>
          <a:p>
            <a:pPr marL="0" indent="0">
              <a:buNone/>
            </a:pPr>
            <a:endParaRPr lang="en-GB" dirty="0"/>
          </a:p>
        </p:txBody>
      </p:sp>
      <p:sp>
        <p:nvSpPr>
          <p:cNvPr id="4" name="Slide Number Placeholder 3"/>
          <p:cNvSpPr>
            <a:spLocks noGrp="1"/>
          </p:cNvSpPr>
          <p:nvPr>
            <p:ph type="sldNum" sz="quarter" idx="12"/>
          </p:nvPr>
        </p:nvSpPr>
        <p:spPr/>
        <p:txBody>
          <a:bodyPr/>
          <a:lstStyle/>
          <a:p>
            <a:fld id="{75079836-2D52-4B4E-AB70-CA78DEE9FCF5}" type="slidenum">
              <a:rPr lang="en-US" smtClean="0"/>
              <a:t>15</a:t>
            </a:fld>
            <a:endParaRPr lang="en-US"/>
          </a:p>
        </p:txBody>
      </p:sp>
    </p:spTree>
    <p:extLst>
      <p:ext uri="{BB962C8B-B14F-4D97-AF65-F5344CB8AC3E}">
        <p14:creationId xmlns:p14="http://schemas.microsoft.com/office/powerpoint/2010/main" val="1278450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dirty="0" smtClean="0"/>
              <a:t>Overall comparison of the two models</a:t>
            </a:r>
            <a:endParaRPr lang="en-GB" dirty="0"/>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r>
              <a:rPr lang="en-US" dirty="0" smtClean="0"/>
              <a:t>Within the Orange – </a:t>
            </a:r>
            <a:r>
              <a:rPr lang="en-US" dirty="0" err="1" smtClean="0"/>
              <a:t>Senqu</a:t>
            </a:r>
            <a:r>
              <a:rPr lang="en-US" dirty="0" smtClean="0"/>
              <a:t> system:</a:t>
            </a:r>
          </a:p>
          <a:p>
            <a:pPr lvl="1"/>
            <a:r>
              <a:rPr lang="en-US" dirty="0" smtClean="0"/>
              <a:t>Able to calibrate the WEAP model to reproduce very similar patterns of stream flow as simulated by the Pitman model.</a:t>
            </a:r>
          </a:p>
          <a:p>
            <a:pPr lvl="1"/>
            <a:r>
              <a:rPr lang="en-US" dirty="0" smtClean="0"/>
              <a:t>Most of these achieved with similar water balance components (surface runoff, </a:t>
            </a:r>
            <a:r>
              <a:rPr lang="en-US" dirty="0" err="1" smtClean="0"/>
              <a:t>baseflow</a:t>
            </a:r>
            <a:r>
              <a:rPr lang="en-US" dirty="0" smtClean="0"/>
              <a:t>, evaporative losses, etc.).</a:t>
            </a:r>
          </a:p>
          <a:p>
            <a:r>
              <a:rPr lang="en-US" dirty="0" smtClean="0"/>
              <a:t>General conclusions:</a:t>
            </a:r>
          </a:p>
          <a:p>
            <a:pPr lvl="1"/>
            <a:r>
              <a:rPr lang="en-US" dirty="0" smtClean="0"/>
              <a:t>Similar uncertainties in the application of the two models.</a:t>
            </a:r>
          </a:p>
          <a:p>
            <a:pPr lvl="1"/>
            <a:r>
              <a:rPr lang="en-US" dirty="0" smtClean="0"/>
              <a:t>Given adequate user experience, the calibration efforts required for the two models are very similar.</a:t>
            </a:r>
            <a:endParaRPr lang="en-GB" dirty="0"/>
          </a:p>
        </p:txBody>
      </p:sp>
      <p:sp>
        <p:nvSpPr>
          <p:cNvPr id="4" name="Slide Number Placeholder 3"/>
          <p:cNvSpPr>
            <a:spLocks noGrp="1"/>
          </p:cNvSpPr>
          <p:nvPr>
            <p:ph type="sldNum" sz="quarter" idx="12"/>
          </p:nvPr>
        </p:nvSpPr>
        <p:spPr/>
        <p:txBody>
          <a:bodyPr/>
          <a:lstStyle/>
          <a:p>
            <a:fld id="{75079836-2D52-4B4E-AB70-CA78DEE9FCF5}" type="slidenum">
              <a:rPr lang="en-US" smtClean="0"/>
              <a:t>16</a:t>
            </a:fld>
            <a:endParaRPr lang="en-US"/>
          </a:p>
        </p:txBody>
      </p:sp>
    </p:spTree>
    <p:extLst>
      <p:ext uri="{BB962C8B-B14F-4D97-AF65-F5344CB8AC3E}">
        <p14:creationId xmlns:p14="http://schemas.microsoft.com/office/powerpoint/2010/main" val="2842642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Orange-</a:t>
            </a:r>
            <a:r>
              <a:rPr lang="en-US" dirty="0" err="1" smtClean="0"/>
              <a:t>Senqu</a:t>
            </a:r>
            <a:r>
              <a:rPr lang="en-US" dirty="0" smtClean="0"/>
              <a:t> WEAP calibration for natural conditions.</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Learn from Pitman model experience:</a:t>
            </a:r>
          </a:p>
          <a:p>
            <a:pPr lvl="1"/>
            <a:r>
              <a:rPr lang="en-US" dirty="0" smtClean="0"/>
              <a:t>Calibration parameters in different parts of the basin.</a:t>
            </a:r>
          </a:p>
          <a:p>
            <a:pPr lvl="1"/>
            <a:r>
              <a:rPr lang="en-US" dirty="0" smtClean="0"/>
              <a:t>Pitman model results in un-gauged parts of the basin.</a:t>
            </a:r>
          </a:p>
          <a:p>
            <a:pPr lvl="1"/>
            <a:r>
              <a:rPr lang="en-US" dirty="0" smtClean="0"/>
              <a:t>Experience comes from WR90, WR2005, ORASECOM and some IWR studies in the Caledon River sub-basin.</a:t>
            </a:r>
          </a:p>
          <a:p>
            <a:pPr lvl="1"/>
            <a:endParaRPr lang="en-US" dirty="0"/>
          </a:p>
          <a:p>
            <a:r>
              <a:rPr lang="en-US" dirty="0" smtClean="0"/>
              <a:t>Couple Pitman model outputs with observed stream flow data where available (and not impacted by upstream developments) to evaluate WEAP model. </a:t>
            </a:r>
            <a:endParaRPr lang="en-GB" dirty="0"/>
          </a:p>
        </p:txBody>
      </p:sp>
      <p:sp>
        <p:nvSpPr>
          <p:cNvPr id="4" name="Slide Number Placeholder 3"/>
          <p:cNvSpPr>
            <a:spLocks noGrp="1"/>
          </p:cNvSpPr>
          <p:nvPr>
            <p:ph type="sldNum" sz="quarter" idx="12"/>
          </p:nvPr>
        </p:nvSpPr>
        <p:spPr/>
        <p:txBody>
          <a:bodyPr/>
          <a:lstStyle/>
          <a:p>
            <a:fld id="{75079836-2D52-4B4E-AB70-CA78DEE9FCF5}" type="slidenum">
              <a:rPr lang="en-US" smtClean="0"/>
              <a:t>17</a:t>
            </a:fld>
            <a:endParaRPr lang="en-US"/>
          </a:p>
        </p:txBody>
      </p:sp>
    </p:spTree>
    <p:extLst>
      <p:ext uri="{BB962C8B-B14F-4D97-AF65-F5344CB8AC3E}">
        <p14:creationId xmlns:p14="http://schemas.microsoft.com/office/powerpoint/2010/main" val="2320687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Critical headwater inputs: </a:t>
            </a:r>
            <a:r>
              <a:rPr lang="en-US" sz="3600" dirty="0" err="1" smtClean="0"/>
              <a:t>Katse</a:t>
            </a:r>
            <a:r>
              <a:rPr lang="en-US" sz="3600" dirty="0" smtClean="0"/>
              <a:t> and </a:t>
            </a:r>
            <a:r>
              <a:rPr lang="en-US" sz="3600" dirty="0" err="1" smtClean="0"/>
              <a:t>Mohale</a:t>
            </a:r>
            <a:r>
              <a:rPr lang="en-US" sz="3600" dirty="0" smtClean="0"/>
              <a:t> dams</a:t>
            </a:r>
            <a:endParaRPr lang="en-GB" sz="3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601344" y="1628800"/>
            <a:ext cx="3970655" cy="287972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716016" y="1643177"/>
            <a:ext cx="3970655" cy="2879725"/>
          </a:xfrm>
          <a:prstGeom prst="rect">
            <a:avLst/>
          </a:prstGeom>
        </p:spPr>
      </p:pic>
      <p:sp>
        <p:nvSpPr>
          <p:cNvPr id="5" name="TextBox 4"/>
          <p:cNvSpPr txBox="1"/>
          <p:nvPr/>
        </p:nvSpPr>
        <p:spPr>
          <a:xfrm>
            <a:off x="1633846" y="3613266"/>
            <a:ext cx="1905650" cy="369332"/>
          </a:xfrm>
          <a:prstGeom prst="rect">
            <a:avLst/>
          </a:prstGeom>
          <a:noFill/>
        </p:spPr>
        <p:txBody>
          <a:bodyPr wrap="none" rtlCol="0">
            <a:spAutoFit/>
          </a:bodyPr>
          <a:lstStyle/>
          <a:p>
            <a:r>
              <a:rPr lang="en-US" dirty="0" err="1" smtClean="0"/>
              <a:t>Katse</a:t>
            </a:r>
            <a:r>
              <a:rPr lang="en-US" dirty="0" smtClean="0"/>
              <a:t> Dam inflows</a:t>
            </a:r>
            <a:endParaRPr lang="en-GB" dirty="0"/>
          </a:p>
        </p:txBody>
      </p:sp>
      <p:sp>
        <p:nvSpPr>
          <p:cNvPr id="6" name="TextBox 5"/>
          <p:cNvSpPr txBox="1"/>
          <p:nvPr/>
        </p:nvSpPr>
        <p:spPr>
          <a:xfrm>
            <a:off x="5561175" y="3613266"/>
            <a:ext cx="2118400" cy="369332"/>
          </a:xfrm>
          <a:prstGeom prst="rect">
            <a:avLst/>
          </a:prstGeom>
          <a:noFill/>
        </p:spPr>
        <p:txBody>
          <a:bodyPr wrap="none" rtlCol="0">
            <a:spAutoFit/>
          </a:bodyPr>
          <a:lstStyle/>
          <a:p>
            <a:r>
              <a:rPr lang="en-US" dirty="0" err="1" smtClean="0"/>
              <a:t>Mohale</a:t>
            </a:r>
            <a:r>
              <a:rPr lang="en-US" dirty="0" smtClean="0"/>
              <a:t> Dam inflows</a:t>
            </a:r>
            <a:endParaRPr lang="en-GB" dirty="0"/>
          </a:p>
        </p:txBody>
      </p:sp>
      <p:sp>
        <p:nvSpPr>
          <p:cNvPr id="7" name="TextBox 6"/>
          <p:cNvSpPr txBox="1"/>
          <p:nvPr/>
        </p:nvSpPr>
        <p:spPr>
          <a:xfrm>
            <a:off x="1187624" y="5085184"/>
            <a:ext cx="7128792" cy="646331"/>
          </a:xfrm>
          <a:prstGeom prst="rect">
            <a:avLst/>
          </a:prstGeom>
          <a:noFill/>
        </p:spPr>
        <p:txBody>
          <a:bodyPr wrap="square" rtlCol="0">
            <a:spAutoFit/>
          </a:bodyPr>
          <a:lstStyle/>
          <a:p>
            <a:r>
              <a:rPr lang="en-US" dirty="0" smtClean="0"/>
              <a:t>No substantial differences in the frequency distributions of different monthly flow volumes nor in the seasonal distributions of inflow.</a:t>
            </a:r>
            <a:endParaRPr lang="en-GB" dirty="0"/>
          </a:p>
        </p:txBody>
      </p:sp>
      <p:sp>
        <p:nvSpPr>
          <p:cNvPr id="8" name="Slide Number Placeholder 7"/>
          <p:cNvSpPr>
            <a:spLocks noGrp="1"/>
          </p:cNvSpPr>
          <p:nvPr>
            <p:ph type="sldNum" sz="quarter" idx="12"/>
          </p:nvPr>
        </p:nvSpPr>
        <p:spPr/>
        <p:txBody>
          <a:bodyPr/>
          <a:lstStyle/>
          <a:p>
            <a:fld id="{75079836-2D52-4B4E-AB70-CA78DEE9FCF5}" type="slidenum">
              <a:rPr lang="en-US" smtClean="0"/>
              <a:t>18</a:t>
            </a:fld>
            <a:endParaRPr lang="en-US"/>
          </a:p>
        </p:txBody>
      </p:sp>
    </p:spTree>
    <p:extLst>
      <p:ext uri="{BB962C8B-B14F-4D97-AF65-F5344CB8AC3E}">
        <p14:creationId xmlns:p14="http://schemas.microsoft.com/office/powerpoint/2010/main" val="3391329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Headwaters of the </a:t>
            </a:r>
            <a:r>
              <a:rPr lang="en-US" sz="3600" dirty="0" err="1" smtClean="0"/>
              <a:t>Senqu</a:t>
            </a:r>
            <a:endParaRPr lang="en-GB"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138" y="1275357"/>
            <a:ext cx="2847230" cy="3629498"/>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366465" y="1268760"/>
            <a:ext cx="2633400" cy="215994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6084168" y="1275356"/>
            <a:ext cx="2808312" cy="2081635"/>
          </a:xfrm>
          <a:prstGeom prst="rect">
            <a:avLst/>
          </a:prstGeom>
        </p:spPr>
      </p:pic>
      <p:sp>
        <p:nvSpPr>
          <p:cNvPr id="6" name="TextBox 5"/>
          <p:cNvSpPr txBox="1"/>
          <p:nvPr/>
        </p:nvSpPr>
        <p:spPr>
          <a:xfrm>
            <a:off x="467544" y="3933056"/>
            <a:ext cx="2532321" cy="1754326"/>
          </a:xfrm>
          <a:prstGeom prst="rect">
            <a:avLst/>
          </a:prstGeom>
          <a:noFill/>
        </p:spPr>
        <p:txBody>
          <a:bodyPr wrap="square" rtlCol="0">
            <a:spAutoFit/>
          </a:bodyPr>
          <a:lstStyle/>
          <a:p>
            <a:r>
              <a:rPr lang="en-US" dirty="0" smtClean="0"/>
              <a:t>Comparisons with ORASECOM simulations for D11 &amp; D16 (WR2005 quaternary catchments)</a:t>
            </a:r>
          </a:p>
          <a:p>
            <a:r>
              <a:rPr lang="en-US" dirty="0" smtClean="0"/>
              <a:t>for total period of 1920 to 2005.</a:t>
            </a:r>
            <a:endParaRPr lang="en-GB" dirty="0"/>
          </a:p>
        </p:txBody>
      </p:sp>
      <p:sp>
        <p:nvSpPr>
          <p:cNvPr id="7" name="TextBox 6"/>
          <p:cNvSpPr txBox="1"/>
          <p:nvPr/>
        </p:nvSpPr>
        <p:spPr>
          <a:xfrm>
            <a:off x="5997368" y="3933056"/>
            <a:ext cx="2895112" cy="923330"/>
          </a:xfrm>
          <a:prstGeom prst="rect">
            <a:avLst/>
          </a:prstGeom>
          <a:noFill/>
        </p:spPr>
        <p:txBody>
          <a:bodyPr wrap="square" rtlCol="0">
            <a:spAutoFit/>
          </a:bodyPr>
          <a:lstStyle/>
          <a:p>
            <a:r>
              <a:rPr lang="en-US" dirty="0" smtClean="0"/>
              <a:t>Comparisons with observed data at D1H005 (for period 1934 to 1945).</a:t>
            </a:r>
            <a:endParaRPr lang="en-GB" dirty="0"/>
          </a:p>
        </p:txBody>
      </p:sp>
      <p:sp>
        <p:nvSpPr>
          <p:cNvPr id="8" name="TextBox 7"/>
          <p:cNvSpPr txBox="1"/>
          <p:nvPr/>
        </p:nvSpPr>
        <p:spPr>
          <a:xfrm>
            <a:off x="2545684" y="5662121"/>
            <a:ext cx="4896543" cy="646331"/>
          </a:xfrm>
          <a:prstGeom prst="rect">
            <a:avLst/>
          </a:prstGeom>
          <a:noFill/>
        </p:spPr>
        <p:txBody>
          <a:bodyPr wrap="square" rtlCol="0">
            <a:spAutoFit/>
          </a:bodyPr>
          <a:lstStyle/>
          <a:p>
            <a:r>
              <a:rPr lang="en-US" dirty="0" smtClean="0"/>
              <a:t>Both WEAP simulations are more than adequate simulations compared to accepted information.</a:t>
            </a:r>
            <a:endParaRPr lang="en-GB" dirty="0"/>
          </a:p>
        </p:txBody>
      </p:sp>
      <p:sp>
        <p:nvSpPr>
          <p:cNvPr id="9" name="Slide Number Placeholder 8"/>
          <p:cNvSpPr>
            <a:spLocks noGrp="1"/>
          </p:cNvSpPr>
          <p:nvPr>
            <p:ph type="sldNum" sz="quarter" idx="12"/>
          </p:nvPr>
        </p:nvSpPr>
        <p:spPr/>
        <p:txBody>
          <a:bodyPr/>
          <a:lstStyle/>
          <a:p>
            <a:fld id="{75079836-2D52-4B4E-AB70-CA78DEE9FCF5}" type="slidenum">
              <a:rPr lang="en-US" smtClean="0"/>
              <a:t>19</a:t>
            </a:fld>
            <a:endParaRPr lang="en-US"/>
          </a:p>
        </p:txBody>
      </p:sp>
    </p:spTree>
    <p:extLst>
      <p:ext uri="{BB962C8B-B14F-4D97-AF65-F5344CB8AC3E}">
        <p14:creationId xmlns:p14="http://schemas.microsoft.com/office/powerpoint/2010/main" val="3019254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Brian and Denis describe:</a:t>
            </a:r>
          </a:p>
          <a:p>
            <a:pPr lvl="1"/>
            <a:r>
              <a:rPr lang="en-US" sz="1800" dirty="0" smtClean="0"/>
              <a:t>WEAP model of Orange-</a:t>
            </a:r>
            <a:r>
              <a:rPr lang="en-US" sz="1800" dirty="0" err="1" smtClean="0"/>
              <a:t>Senqu</a:t>
            </a:r>
            <a:endParaRPr lang="en-US" sz="1800" dirty="0" smtClean="0"/>
          </a:p>
          <a:p>
            <a:pPr lvl="1"/>
            <a:r>
              <a:rPr lang="en-US" sz="1800" dirty="0" smtClean="0"/>
              <a:t>How WEAP model is consistent with other modeling in the region</a:t>
            </a:r>
          </a:p>
          <a:p>
            <a:pPr lvl="1"/>
            <a:r>
              <a:rPr lang="en-US" sz="1800" dirty="0" smtClean="0"/>
              <a:t>Initial results showing climate change impacts</a:t>
            </a:r>
          </a:p>
          <a:p>
            <a:r>
              <a:rPr lang="en-US" dirty="0" smtClean="0"/>
              <a:t>Mark describes:</a:t>
            </a:r>
          </a:p>
          <a:p>
            <a:pPr lvl="1"/>
            <a:r>
              <a:rPr lang="en-US" sz="1800" dirty="0" smtClean="0"/>
              <a:t>SAPP </a:t>
            </a:r>
            <a:r>
              <a:rPr lang="en-US" sz="1800" dirty="0"/>
              <a:t>model of </a:t>
            </a:r>
            <a:r>
              <a:rPr lang="en-US" sz="1800" dirty="0" smtClean="0"/>
              <a:t>South African power pool</a:t>
            </a:r>
            <a:endParaRPr lang="en-US" sz="1800" dirty="0"/>
          </a:p>
          <a:p>
            <a:pPr lvl="1"/>
            <a:r>
              <a:rPr lang="en-US" sz="1800" dirty="0"/>
              <a:t>How </a:t>
            </a:r>
            <a:r>
              <a:rPr lang="en-US" sz="1800" dirty="0" smtClean="0"/>
              <a:t>SAPP </a:t>
            </a:r>
            <a:r>
              <a:rPr lang="en-US" sz="1800" dirty="0"/>
              <a:t>model is consistent with other modeling in the region</a:t>
            </a:r>
          </a:p>
          <a:p>
            <a:pPr lvl="1"/>
            <a:r>
              <a:rPr lang="en-US" sz="1800" dirty="0"/>
              <a:t>Initial results showing climate change </a:t>
            </a:r>
            <a:r>
              <a:rPr lang="en-US" sz="1800" dirty="0" smtClean="0"/>
              <a:t>impacts</a:t>
            </a:r>
            <a:endParaRPr lang="en-US" sz="1800" dirty="0"/>
          </a:p>
          <a:p>
            <a:endParaRPr lang="en-US" dirty="0"/>
          </a:p>
        </p:txBody>
      </p:sp>
      <p:sp>
        <p:nvSpPr>
          <p:cNvPr id="4" name="Slide Number Placeholder 3"/>
          <p:cNvSpPr>
            <a:spLocks noGrp="1"/>
          </p:cNvSpPr>
          <p:nvPr>
            <p:ph type="sldNum" sz="quarter" idx="12"/>
          </p:nvPr>
        </p:nvSpPr>
        <p:spPr/>
        <p:txBody>
          <a:bodyPr/>
          <a:lstStyle/>
          <a:p>
            <a:fld id="{75079836-2D52-4B4E-AB70-CA78DEE9FCF5}" type="slidenum">
              <a:rPr lang="en-US" smtClean="0"/>
              <a:t>2</a:t>
            </a:fld>
            <a:endParaRPr lang="en-US"/>
          </a:p>
        </p:txBody>
      </p:sp>
    </p:spTree>
    <p:extLst>
      <p:ext uri="{BB962C8B-B14F-4D97-AF65-F5344CB8AC3E}">
        <p14:creationId xmlns:p14="http://schemas.microsoft.com/office/powerpoint/2010/main" val="3890389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600" dirty="0" smtClean="0"/>
              <a:t>Lesotho/South Africa border</a:t>
            </a:r>
            <a:endParaRPr lang="en-GB" sz="3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827584" y="1052736"/>
            <a:ext cx="3240360" cy="2136790"/>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004048" y="1029286"/>
            <a:ext cx="3144827" cy="2160240"/>
          </a:xfrm>
          <a:prstGeom prst="rect">
            <a:avLst/>
          </a:prstGeom>
        </p:spPr>
      </p:pic>
      <p:sp>
        <p:nvSpPr>
          <p:cNvPr id="5" name="TextBox 4"/>
          <p:cNvSpPr txBox="1"/>
          <p:nvPr/>
        </p:nvSpPr>
        <p:spPr>
          <a:xfrm>
            <a:off x="1475656" y="2029294"/>
            <a:ext cx="1872208" cy="646331"/>
          </a:xfrm>
          <a:prstGeom prst="rect">
            <a:avLst/>
          </a:prstGeom>
          <a:noFill/>
        </p:spPr>
        <p:txBody>
          <a:bodyPr wrap="square" rtlCol="0">
            <a:spAutoFit/>
          </a:bodyPr>
          <a:lstStyle/>
          <a:p>
            <a:r>
              <a:rPr lang="en-US" dirty="0" smtClean="0"/>
              <a:t>Comparisons with ORASECOM</a:t>
            </a:r>
            <a:endParaRPr lang="en-GB" dirty="0"/>
          </a:p>
        </p:txBody>
      </p:sp>
      <p:sp>
        <p:nvSpPr>
          <p:cNvPr id="6" name="TextBox 5"/>
          <p:cNvSpPr txBox="1"/>
          <p:nvPr/>
        </p:nvSpPr>
        <p:spPr>
          <a:xfrm>
            <a:off x="5491629" y="2029294"/>
            <a:ext cx="2169664" cy="923330"/>
          </a:xfrm>
          <a:prstGeom prst="rect">
            <a:avLst/>
          </a:prstGeom>
          <a:noFill/>
        </p:spPr>
        <p:txBody>
          <a:bodyPr wrap="square" rtlCol="0">
            <a:spAutoFit/>
          </a:bodyPr>
          <a:lstStyle/>
          <a:p>
            <a:r>
              <a:rPr lang="en-US" dirty="0" smtClean="0"/>
              <a:t>Comparisons with Observed data at D1H009</a:t>
            </a:r>
            <a:endParaRPr lang="en-GB" dirty="0"/>
          </a:p>
        </p:txBody>
      </p:sp>
      <p:sp>
        <p:nvSpPr>
          <p:cNvPr id="7" name="TextBox 6"/>
          <p:cNvSpPr txBox="1"/>
          <p:nvPr/>
        </p:nvSpPr>
        <p:spPr>
          <a:xfrm>
            <a:off x="467544" y="5733256"/>
            <a:ext cx="8208912" cy="923330"/>
          </a:xfrm>
          <a:prstGeom prst="rect">
            <a:avLst/>
          </a:prstGeom>
          <a:noFill/>
        </p:spPr>
        <p:txBody>
          <a:bodyPr wrap="square" rtlCol="0">
            <a:spAutoFit/>
          </a:bodyPr>
          <a:lstStyle/>
          <a:p>
            <a:r>
              <a:rPr lang="en-US" dirty="0" smtClean="0"/>
              <a:t>The ORASECOM comparisons are based on the total simulations period of 1920 to 2005, while the observed data comparisons are based on 1960 to 1992 (avoiding recent development impacts). The results are clearly very </a:t>
            </a:r>
            <a:r>
              <a:rPr lang="en-US" dirty="0" err="1" smtClean="0"/>
              <a:t>favourable</a:t>
            </a:r>
            <a:r>
              <a:rPr lang="en-US" dirty="0" smtClean="0"/>
              <a:t>.</a:t>
            </a:r>
            <a:endParaRPr lang="en-GB" dirty="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261723" y="3238535"/>
            <a:ext cx="4484298" cy="2476425"/>
          </a:xfrm>
          <a:prstGeom prst="rect">
            <a:avLst/>
          </a:prstGeom>
        </p:spPr>
      </p:pic>
      <p:sp>
        <p:nvSpPr>
          <p:cNvPr id="9" name="TextBox 8"/>
          <p:cNvSpPr txBox="1"/>
          <p:nvPr/>
        </p:nvSpPr>
        <p:spPr>
          <a:xfrm>
            <a:off x="6012160" y="3645024"/>
            <a:ext cx="2952328" cy="1754326"/>
          </a:xfrm>
          <a:prstGeom prst="rect">
            <a:avLst/>
          </a:prstGeom>
          <a:noFill/>
        </p:spPr>
        <p:txBody>
          <a:bodyPr wrap="square" rtlCol="0">
            <a:spAutoFit/>
          </a:bodyPr>
          <a:lstStyle/>
          <a:p>
            <a:r>
              <a:rPr lang="en-US" dirty="0" smtClean="0"/>
              <a:t>Time series of monthly flows (WEAP v Observed) suggest that the model is able to capture most of the critical patterns of wet and dry years.</a:t>
            </a:r>
            <a:endParaRPr lang="en-GB" dirty="0"/>
          </a:p>
        </p:txBody>
      </p:sp>
      <p:sp>
        <p:nvSpPr>
          <p:cNvPr id="10" name="Slide Number Placeholder 9"/>
          <p:cNvSpPr>
            <a:spLocks noGrp="1"/>
          </p:cNvSpPr>
          <p:nvPr>
            <p:ph type="sldNum" sz="quarter" idx="12"/>
          </p:nvPr>
        </p:nvSpPr>
        <p:spPr/>
        <p:txBody>
          <a:bodyPr/>
          <a:lstStyle/>
          <a:p>
            <a:fld id="{75079836-2D52-4B4E-AB70-CA78DEE9FCF5}" type="slidenum">
              <a:rPr lang="en-US" smtClean="0"/>
              <a:t>20</a:t>
            </a:fld>
            <a:endParaRPr lang="en-US"/>
          </a:p>
        </p:txBody>
      </p:sp>
    </p:spTree>
    <p:extLst>
      <p:ext uri="{BB962C8B-B14F-4D97-AF65-F5344CB8AC3E}">
        <p14:creationId xmlns:p14="http://schemas.microsoft.com/office/powerpoint/2010/main" val="101260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Autofit/>
          </a:bodyPr>
          <a:lstStyle/>
          <a:p>
            <a:r>
              <a:rPr lang="en-US" sz="3600" dirty="0" smtClean="0"/>
              <a:t>Gauge at D1H003 (</a:t>
            </a:r>
            <a:r>
              <a:rPr lang="en-US" sz="3600" dirty="0" err="1" smtClean="0"/>
              <a:t>Aliwal</a:t>
            </a:r>
            <a:r>
              <a:rPr lang="en-US" sz="3600" dirty="0" smtClean="0"/>
              <a:t> North - long record)</a:t>
            </a:r>
            <a:endParaRPr lang="en-GB" sz="3600"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043608" y="1466176"/>
            <a:ext cx="2987040" cy="1952625"/>
          </a:xfrm>
          <a:prstGeom prst="rect">
            <a:avLst/>
          </a:prstGeom>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574850" y="1477445"/>
            <a:ext cx="2986405" cy="1952625"/>
          </a:xfrm>
          <a:prstGeom prst="rect">
            <a:avLst/>
          </a:prstGeom>
        </p:spPr>
      </p:pic>
      <p:sp>
        <p:nvSpPr>
          <p:cNvPr id="6" name="TextBox 5"/>
          <p:cNvSpPr txBox="1"/>
          <p:nvPr/>
        </p:nvSpPr>
        <p:spPr>
          <a:xfrm>
            <a:off x="1619671" y="2348880"/>
            <a:ext cx="1423147" cy="369332"/>
          </a:xfrm>
          <a:prstGeom prst="rect">
            <a:avLst/>
          </a:prstGeom>
          <a:noFill/>
        </p:spPr>
        <p:txBody>
          <a:bodyPr wrap="none" rtlCol="0">
            <a:spAutoFit/>
          </a:bodyPr>
          <a:lstStyle/>
          <a:p>
            <a:r>
              <a:rPr lang="en-US" dirty="0" smtClean="0"/>
              <a:t>1920 to 2005</a:t>
            </a:r>
            <a:endParaRPr lang="en-GB" dirty="0"/>
          </a:p>
        </p:txBody>
      </p:sp>
      <p:sp>
        <p:nvSpPr>
          <p:cNvPr id="7" name="TextBox 6"/>
          <p:cNvSpPr txBox="1"/>
          <p:nvPr/>
        </p:nvSpPr>
        <p:spPr>
          <a:xfrm>
            <a:off x="5076056" y="2348880"/>
            <a:ext cx="1423147" cy="369332"/>
          </a:xfrm>
          <a:prstGeom prst="rect">
            <a:avLst/>
          </a:prstGeom>
          <a:noFill/>
        </p:spPr>
        <p:txBody>
          <a:bodyPr wrap="none" rtlCol="0">
            <a:spAutoFit/>
          </a:bodyPr>
          <a:lstStyle/>
          <a:p>
            <a:r>
              <a:rPr lang="en-US" dirty="0" smtClean="0"/>
              <a:t>1995 to 2005</a:t>
            </a:r>
            <a:endParaRPr lang="en-GB" dirty="0"/>
          </a:p>
        </p:txBody>
      </p:sp>
      <p:sp>
        <p:nvSpPr>
          <p:cNvPr id="8" name="TextBox 7"/>
          <p:cNvSpPr txBox="1"/>
          <p:nvPr/>
        </p:nvSpPr>
        <p:spPr>
          <a:xfrm>
            <a:off x="1115617" y="4293096"/>
            <a:ext cx="7632848" cy="923330"/>
          </a:xfrm>
          <a:prstGeom prst="rect">
            <a:avLst/>
          </a:prstGeom>
          <a:noFill/>
        </p:spPr>
        <p:txBody>
          <a:bodyPr wrap="square" rtlCol="0">
            <a:spAutoFit/>
          </a:bodyPr>
          <a:lstStyle/>
          <a:p>
            <a:r>
              <a:rPr lang="en-US" dirty="0" smtClean="0"/>
              <a:t>These comparisons reflect the increasing uncertainty in agricultural water use that impact on the ability to calibrate any hydrological model for natural flow conditions.</a:t>
            </a:r>
            <a:endParaRPr lang="en-GB" dirty="0"/>
          </a:p>
        </p:txBody>
      </p:sp>
      <p:sp>
        <p:nvSpPr>
          <p:cNvPr id="5" name="Slide Number Placeholder 4"/>
          <p:cNvSpPr>
            <a:spLocks noGrp="1"/>
          </p:cNvSpPr>
          <p:nvPr>
            <p:ph type="sldNum" sz="quarter" idx="12"/>
          </p:nvPr>
        </p:nvSpPr>
        <p:spPr/>
        <p:txBody>
          <a:bodyPr/>
          <a:lstStyle/>
          <a:p>
            <a:fld id="{75079836-2D52-4B4E-AB70-CA78DEE9FCF5}" type="slidenum">
              <a:rPr lang="en-US" smtClean="0"/>
              <a:t>21</a:t>
            </a:fld>
            <a:endParaRPr lang="en-US"/>
          </a:p>
        </p:txBody>
      </p:sp>
    </p:spTree>
    <p:extLst>
      <p:ext uri="{BB962C8B-B14F-4D97-AF65-F5344CB8AC3E}">
        <p14:creationId xmlns:p14="http://schemas.microsoft.com/office/powerpoint/2010/main" val="1756579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Caledon River inflows</a:t>
            </a:r>
            <a:endParaRPr lang="en-GB" sz="3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39553" y="1700808"/>
            <a:ext cx="3888432" cy="2663701"/>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716016" y="1700808"/>
            <a:ext cx="3888432" cy="2664514"/>
          </a:xfrm>
          <a:prstGeom prst="rect">
            <a:avLst/>
          </a:prstGeom>
        </p:spPr>
      </p:pic>
      <p:sp>
        <p:nvSpPr>
          <p:cNvPr id="5" name="TextBox 4"/>
          <p:cNvSpPr txBox="1"/>
          <p:nvPr/>
        </p:nvSpPr>
        <p:spPr>
          <a:xfrm>
            <a:off x="539553" y="4941168"/>
            <a:ext cx="8064895" cy="1200329"/>
          </a:xfrm>
          <a:prstGeom prst="rect">
            <a:avLst/>
          </a:prstGeom>
          <a:noFill/>
        </p:spPr>
        <p:txBody>
          <a:bodyPr wrap="square" rtlCol="0">
            <a:spAutoFit/>
          </a:bodyPr>
          <a:lstStyle/>
          <a:p>
            <a:r>
              <a:rPr lang="en-US" dirty="0" smtClean="0"/>
              <a:t>Large uncertainties in the Caledon River, but relatively similar simulations for both WEAP and Pitman (ORASECOM).</a:t>
            </a:r>
          </a:p>
          <a:p>
            <a:endParaRPr lang="en-US" dirty="0"/>
          </a:p>
          <a:p>
            <a:r>
              <a:rPr lang="en-US" dirty="0" smtClean="0"/>
              <a:t>Overall impacts on the Orange River at the Caledon confluence are relatively small.</a:t>
            </a:r>
            <a:endParaRPr lang="en-GB" dirty="0"/>
          </a:p>
        </p:txBody>
      </p:sp>
      <p:sp>
        <p:nvSpPr>
          <p:cNvPr id="6" name="TextBox 5"/>
          <p:cNvSpPr txBox="1"/>
          <p:nvPr/>
        </p:nvSpPr>
        <p:spPr>
          <a:xfrm>
            <a:off x="5436096" y="2924944"/>
            <a:ext cx="2304256" cy="923330"/>
          </a:xfrm>
          <a:prstGeom prst="rect">
            <a:avLst/>
          </a:prstGeom>
          <a:noFill/>
        </p:spPr>
        <p:txBody>
          <a:bodyPr wrap="square" rtlCol="0">
            <a:spAutoFit/>
          </a:bodyPr>
          <a:lstStyle/>
          <a:p>
            <a:r>
              <a:rPr lang="en-US" dirty="0" smtClean="0"/>
              <a:t>Orange River below confluence with Caledon River</a:t>
            </a:r>
            <a:endParaRPr lang="en-GB" dirty="0"/>
          </a:p>
        </p:txBody>
      </p:sp>
      <p:sp>
        <p:nvSpPr>
          <p:cNvPr id="7" name="TextBox 6"/>
          <p:cNvSpPr txBox="1"/>
          <p:nvPr/>
        </p:nvSpPr>
        <p:spPr>
          <a:xfrm>
            <a:off x="1260744" y="3006286"/>
            <a:ext cx="1728192" cy="369332"/>
          </a:xfrm>
          <a:prstGeom prst="rect">
            <a:avLst/>
          </a:prstGeom>
          <a:noFill/>
        </p:spPr>
        <p:txBody>
          <a:bodyPr wrap="square" rtlCol="0">
            <a:spAutoFit/>
          </a:bodyPr>
          <a:lstStyle/>
          <a:p>
            <a:r>
              <a:rPr lang="en-US" dirty="0" smtClean="0"/>
              <a:t>Caledon River</a:t>
            </a:r>
            <a:endParaRPr lang="en-GB" dirty="0"/>
          </a:p>
        </p:txBody>
      </p:sp>
      <p:sp>
        <p:nvSpPr>
          <p:cNvPr id="8" name="Slide Number Placeholder 7"/>
          <p:cNvSpPr>
            <a:spLocks noGrp="1"/>
          </p:cNvSpPr>
          <p:nvPr>
            <p:ph type="sldNum" sz="quarter" idx="12"/>
          </p:nvPr>
        </p:nvSpPr>
        <p:spPr/>
        <p:txBody>
          <a:bodyPr/>
          <a:lstStyle/>
          <a:p>
            <a:fld id="{75079836-2D52-4B4E-AB70-CA78DEE9FCF5}" type="slidenum">
              <a:rPr lang="en-US" smtClean="0"/>
              <a:t>22</a:t>
            </a:fld>
            <a:endParaRPr lang="en-US"/>
          </a:p>
        </p:txBody>
      </p:sp>
    </p:spTree>
    <p:extLst>
      <p:ext uri="{BB962C8B-B14F-4D97-AF65-F5344CB8AC3E}">
        <p14:creationId xmlns:p14="http://schemas.microsoft.com/office/powerpoint/2010/main" val="71505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en-US" sz="3600" dirty="0" smtClean="0"/>
              <a:t>Above the confluence with the Vaal River</a:t>
            </a:r>
            <a:endParaRPr lang="en-GB" sz="3600"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051720" y="1268760"/>
            <a:ext cx="4680520" cy="3240360"/>
          </a:xfrm>
          <a:prstGeom prst="rect">
            <a:avLst/>
          </a:prstGeom>
        </p:spPr>
      </p:pic>
      <p:sp>
        <p:nvSpPr>
          <p:cNvPr id="4" name="TextBox 3"/>
          <p:cNvSpPr txBox="1"/>
          <p:nvPr/>
        </p:nvSpPr>
        <p:spPr>
          <a:xfrm>
            <a:off x="1259632" y="4797152"/>
            <a:ext cx="7488832" cy="1754326"/>
          </a:xfrm>
          <a:prstGeom prst="rect">
            <a:avLst/>
          </a:prstGeom>
          <a:noFill/>
        </p:spPr>
        <p:txBody>
          <a:bodyPr wrap="square" rtlCol="0">
            <a:spAutoFit/>
          </a:bodyPr>
          <a:lstStyle/>
          <a:p>
            <a:r>
              <a:rPr lang="en-US" dirty="0" smtClean="0"/>
              <a:t>Comparisons with ORASECOM and WEAP for 1920 to 1944 (ORASECOM simulations include impacts of </a:t>
            </a:r>
            <a:r>
              <a:rPr lang="en-US" dirty="0" err="1" smtClean="0"/>
              <a:t>Gariep</a:t>
            </a:r>
            <a:r>
              <a:rPr lang="en-US" dirty="0" smtClean="0"/>
              <a:t> and Van der </a:t>
            </a:r>
            <a:r>
              <a:rPr lang="en-US" dirty="0" err="1" smtClean="0"/>
              <a:t>Kloof</a:t>
            </a:r>
            <a:r>
              <a:rPr lang="en-US" dirty="0" smtClean="0"/>
              <a:t> Dams and are therefore not natural after 1944).</a:t>
            </a:r>
          </a:p>
          <a:p>
            <a:endParaRPr lang="en-US" dirty="0"/>
          </a:p>
          <a:p>
            <a:r>
              <a:rPr lang="en-US" dirty="0" smtClean="0"/>
              <a:t>Despite some over-simulation by WEAP (relative to Pitman) the preliminary results are very encouraging.</a:t>
            </a:r>
            <a:endParaRPr lang="en-GB" dirty="0"/>
          </a:p>
        </p:txBody>
      </p:sp>
      <p:sp>
        <p:nvSpPr>
          <p:cNvPr id="5" name="Slide Number Placeholder 4"/>
          <p:cNvSpPr>
            <a:spLocks noGrp="1"/>
          </p:cNvSpPr>
          <p:nvPr>
            <p:ph type="sldNum" sz="quarter" idx="12"/>
          </p:nvPr>
        </p:nvSpPr>
        <p:spPr/>
        <p:txBody>
          <a:bodyPr/>
          <a:lstStyle/>
          <a:p>
            <a:fld id="{75079836-2D52-4B4E-AB70-CA78DEE9FCF5}" type="slidenum">
              <a:rPr lang="en-US" smtClean="0"/>
              <a:t>23</a:t>
            </a:fld>
            <a:endParaRPr lang="en-US"/>
          </a:p>
        </p:txBody>
      </p:sp>
    </p:spTree>
    <p:extLst>
      <p:ext uri="{BB962C8B-B14F-4D97-AF65-F5344CB8AC3E}">
        <p14:creationId xmlns:p14="http://schemas.microsoft.com/office/powerpoint/2010/main" val="1984563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simulations - refinements</a:t>
            </a:r>
            <a:endParaRPr lang="en-GB" dirty="0"/>
          </a:p>
        </p:txBody>
      </p:sp>
      <p:sp>
        <p:nvSpPr>
          <p:cNvPr id="3" name="Content Placeholder 2"/>
          <p:cNvSpPr>
            <a:spLocks noGrp="1"/>
          </p:cNvSpPr>
          <p:nvPr>
            <p:ph idx="1"/>
          </p:nvPr>
        </p:nvSpPr>
        <p:spPr>
          <a:xfrm>
            <a:off x="457200" y="1268760"/>
            <a:ext cx="8229600" cy="5112568"/>
          </a:xfrm>
        </p:spPr>
        <p:txBody>
          <a:bodyPr>
            <a:normAutofit fontScale="92500"/>
          </a:bodyPr>
          <a:lstStyle/>
          <a:p>
            <a:r>
              <a:rPr lang="en-US" dirty="0" smtClean="0"/>
              <a:t>The project team are confident about most of the simulations.</a:t>
            </a:r>
          </a:p>
          <a:p>
            <a:pPr lvl="1"/>
            <a:r>
              <a:rPr lang="en-US" dirty="0" smtClean="0"/>
              <a:t>Particularly in the </a:t>
            </a:r>
            <a:r>
              <a:rPr lang="en-US" dirty="0" err="1" smtClean="0"/>
              <a:t>Senqu</a:t>
            </a:r>
            <a:r>
              <a:rPr lang="en-US" dirty="0" smtClean="0"/>
              <a:t> River/Lesotho parts of the basin, when compared with ORASECOM results.</a:t>
            </a:r>
          </a:p>
          <a:p>
            <a:r>
              <a:rPr lang="en-US" dirty="0" smtClean="0"/>
              <a:t>However, there are some areas in the lower parts of the system where refinements are possible:</a:t>
            </a:r>
          </a:p>
          <a:p>
            <a:pPr lvl="1"/>
            <a:r>
              <a:rPr lang="en-US" dirty="0" smtClean="0"/>
              <a:t>Some of these could follow a comparison of simulated developed conditions with recently observed flows.</a:t>
            </a:r>
          </a:p>
          <a:p>
            <a:pPr lvl="1"/>
            <a:r>
              <a:rPr lang="en-US" dirty="0" smtClean="0"/>
              <a:t>Part of the uncertainty is related to the not very well quantified agricultural use in the South African parts of the Orange and Caledon Rivers. </a:t>
            </a:r>
          </a:p>
        </p:txBody>
      </p:sp>
      <p:sp>
        <p:nvSpPr>
          <p:cNvPr id="4" name="Slide Number Placeholder 3"/>
          <p:cNvSpPr>
            <a:spLocks noGrp="1"/>
          </p:cNvSpPr>
          <p:nvPr>
            <p:ph type="sldNum" sz="quarter" idx="12"/>
          </p:nvPr>
        </p:nvSpPr>
        <p:spPr/>
        <p:txBody>
          <a:bodyPr/>
          <a:lstStyle/>
          <a:p>
            <a:fld id="{75079836-2D52-4B4E-AB70-CA78DEE9FCF5}" type="slidenum">
              <a:rPr lang="en-US" smtClean="0"/>
              <a:t>24</a:t>
            </a:fld>
            <a:endParaRPr lang="en-US"/>
          </a:p>
        </p:txBody>
      </p:sp>
    </p:spTree>
    <p:extLst>
      <p:ext uri="{BB962C8B-B14F-4D97-AF65-F5344CB8AC3E}">
        <p14:creationId xmlns:p14="http://schemas.microsoft.com/office/powerpoint/2010/main" val="1716939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604962"/>
            <a:ext cx="8229600" cy="1636713"/>
          </a:xfrm>
          <a:prstGeom prst="rect">
            <a:avLst/>
          </a:prstGeom>
          <a:noFill/>
          <a:ln w="9525">
            <a:noFill/>
            <a:miter lim="800000"/>
            <a:headEnd/>
            <a:tailEnd/>
          </a:ln>
        </p:spPr>
        <p:txBody>
          <a:bodyPr/>
          <a:lstStyle/>
          <a:p>
            <a:pPr marL="342900" indent="-342900">
              <a:spcBef>
                <a:spcPts val="0"/>
              </a:spcBef>
              <a:spcAft>
                <a:spcPts val="600"/>
              </a:spcAft>
              <a:buFont typeface="Wingdings" pitchFamily="2" charset="2"/>
              <a:buChar char="Ø"/>
              <a:defRPr/>
            </a:pPr>
            <a:r>
              <a:rPr lang="en-US" sz="2400" kern="0" dirty="0">
                <a:latin typeface="Arial"/>
              </a:rPr>
              <a:t>Water infrastructure and demands are nested within the underlying hydrological </a:t>
            </a:r>
            <a:r>
              <a:rPr lang="en-US" sz="2400" kern="0" dirty="0" smtClean="0">
                <a:latin typeface="Arial"/>
              </a:rPr>
              <a:t>processes</a:t>
            </a:r>
            <a:r>
              <a:rPr lang="en-US" sz="2400" kern="0" dirty="0">
                <a:latin typeface="Arial"/>
              </a:rPr>
              <a:t>.</a:t>
            </a:r>
          </a:p>
        </p:txBody>
      </p:sp>
      <p:pic>
        <p:nvPicPr>
          <p:cNvPr id="61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00400"/>
            <a:ext cx="5943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0"/>
            <a:ext cx="9144000" cy="990600"/>
          </a:xfrm>
          <a:prstGeom prst="rect">
            <a:avLst/>
          </a:prstGeom>
          <a:noFill/>
          <a:ln w="9525">
            <a:noFill/>
            <a:miter lim="800000"/>
            <a:headEnd/>
            <a:tailEnd/>
          </a:ln>
        </p:spPr>
        <p:txBody>
          <a:bodyPr anchor="ctr"/>
          <a:lstStyle/>
          <a:p>
            <a:pPr algn="ctr">
              <a:defRPr/>
            </a:pPr>
            <a:r>
              <a:rPr lang="en-US" sz="3200" kern="0" dirty="0" smtClean="0">
                <a:latin typeface="Arial"/>
              </a:rPr>
              <a:t>Adding Water Resources Management</a:t>
            </a:r>
            <a:endParaRPr lang="en-US" sz="3200" kern="0" dirty="0">
              <a:latin typeface="Arial"/>
            </a:endParaRPr>
          </a:p>
        </p:txBody>
      </p:sp>
      <p:sp>
        <p:nvSpPr>
          <p:cNvPr id="2" name="Slide Number Placeholder 1"/>
          <p:cNvSpPr>
            <a:spLocks noGrp="1"/>
          </p:cNvSpPr>
          <p:nvPr>
            <p:ph type="sldNum" sz="quarter" idx="12"/>
          </p:nvPr>
        </p:nvSpPr>
        <p:spPr/>
        <p:txBody>
          <a:bodyPr/>
          <a:lstStyle/>
          <a:p>
            <a:fld id="{75079836-2D52-4B4E-AB70-CA78DEE9FCF5}" type="slidenum">
              <a:rPr lang="en-US" smtClean="0"/>
              <a:t>25</a:t>
            </a:fld>
            <a:endParaRPr lang="en-US"/>
          </a:p>
        </p:txBody>
      </p:sp>
    </p:spTree>
    <p:extLst>
      <p:ext uri="{BB962C8B-B14F-4D97-AF65-F5344CB8AC3E}">
        <p14:creationId xmlns:p14="http://schemas.microsoft.com/office/powerpoint/2010/main" val="20550331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1000" y="1360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51756" y="1177265"/>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3657" y="473528"/>
            <a:ext cx="2286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04799" y="1611635"/>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9356" y="2015465"/>
            <a:ext cx="4572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199" y="2199331"/>
            <a:ext cx="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8150553">
            <a:off x="0" y="1856432"/>
            <a:ext cx="914400" cy="914400"/>
          </a:xfrm>
          <a:prstGeom prst="arc">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914400" y="26075"/>
            <a:ext cx="1861670" cy="2785378"/>
          </a:xfrm>
          <a:prstGeom prst="rect">
            <a:avLst/>
          </a:prstGeom>
          <a:noFill/>
        </p:spPr>
        <p:txBody>
          <a:bodyPr wrap="square" rtlCol="0">
            <a:spAutoFit/>
          </a:bodyPr>
          <a:lstStyle/>
          <a:p>
            <a:pPr>
              <a:spcAft>
                <a:spcPts val="600"/>
              </a:spcAft>
            </a:pPr>
            <a:r>
              <a:rPr lang="en-US" dirty="0" smtClean="0"/>
              <a:t>Subcatchment</a:t>
            </a:r>
          </a:p>
          <a:p>
            <a:pPr>
              <a:spcAft>
                <a:spcPts val="600"/>
              </a:spcAft>
            </a:pPr>
            <a:r>
              <a:rPr lang="en-US" dirty="0" smtClean="0"/>
              <a:t>Irrigation Scheme</a:t>
            </a:r>
          </a:p>
          <a:p>
            <a:pPr>
              <a:spcAft>
                <a:spcPts val="600"/>
              </a:spcAft>
            </a:pPr>
            <a:r>
              <a:rPr lang="en-US" sz="1600" dirty="0" smtClean="0"/>
              <a:t>Domestic/Municipal</a:t>
            </a:r>
          </a:p>
          <a:p>
            <a:pPr>
              <a:spcAft>
                <a:spcPts val="600"/>
              </a:spcAft>
            </a:pPr>
            <a:r>
              <a:rPr lang="en-US" dirty="0" smtClean="0"/>
              <a:t>Reservoir</a:t>
            </a:r>
          </a:p>
          <a:p>
            <a:pPr>
              <a:spcAft>
                <a:spcPts val="600"/>
              </a:spcAft>
            </a:pPr>
            <a:r>
              <a:rPr lang="en-US" dirty="0" smtClean="0"/>
              <a:t>River Flow</a:t>
            </a:r>
          </a:p>
          <a:p>
            <a:pPr>
              <a:spcAft>
                <a:spcPts val="600"/>
              </a:spcAft>
            </a:pPr>
            <a:r>
              <a:rPr lang="en-US" dirty="0" smtClean="0"/>
              <a:t>Water Outtake</a:t>
            </a:r>
          </a:p>
          <a:p>
            <a:pPr>
              <a:spcAft>
                <a:spcPts val="600"/>
              </a:spcAft>
            </a:pPr>
            <a:r>
              <a:rPr lang="en-US" sz="1600" dirty="0" smtClean="0"/>
              <a:t>Flow Requirement</a:t>
            </a:r>
          </a:p>
          <a:p>
            <a:pPr>
              <a:spcAft>
                <a:spcPts val="600"/>
              </a:spcAft>
            </a:pPr>
            <a:r>
              <a:rPr lang="en-US" dirty="0" smtClean="0"/>
              <a:t>Border</a:t>
            </a:r>
          </a:p>
        </p:txBody>
      </p:sp>
      <p:sp>
        <p:nvSpPr>
          <p:cNvPr id="15" name="Rectangle 14"/>
          <p:cNvSpPr/>
          <p:nvPr/>
        </p:nvSpPr>
        <p:spPr>
          <a:xfrm>
            <a:off x="76200" y="26074"/>
            <a:ext cx="2667000" cy="2896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471057" y="740228"/>
            <a:ext cx="5606144" cy="35269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6200" y="4267200"/>
            <a:ext cx="2438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Hexagon 38"/>
          <p:cNvSpPr/>
          <p:nvPr/>
        </p:nvSpPr>
        <p:spPr>
          <a:xfrm>
            <a:off x="1167834"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1320234" y="4267200"/>
            <a:ext cx="0" cy="10096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558144" y="4267203"/>
            <a:ext cx="1949104" cy="5048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720527" y="4601254"/>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Hexagon 62"/>
          <p:cNvSpPr/>
          <p:nvPr/>
        </p:nvSpPr>
        <p:spPr>
          <a:xfrm>
            <a:off x="3581194" y="541632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stCxn id="137" idx="2"/>
          </p:cNvCxnSpPr>
          <p:nvPr/>
        </p:nvCxnSpPr>
        <p:spPr>
          <a:xfrm flipH="1">
            <a:off x="4507248" y="4263271"/>
            <a:ext cx="541002" cy="5087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507248" y="4772025"/>
            <a:ext cx="41033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858000" y="3962499"/>
            <a:ext cx="664029" cy="6640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67400" y="3638550"/>
            <a:ext cx="0" cy="1133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6858000" y="3622704"/>
            <a:ext cx="0" cy="11738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7" name="Hexagon 136"/>
          <p:cNvSpPr/>
          <p:nvPr/>
        </p:nvSpPr>
        <p:spPr>
          <a:xfrm>
            <a:off x="4991100" y="40346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7481670" y="373088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Hexagon 138"/>
          <p:cNvSpPr/>
          <p:nvPr/>
        </p:nvSpPr>
        <p:spPr>
          <a:xfrm>
            <a:off x="6693371" y="338001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719346" y="33941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a:off x="5943600" y="532313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p:cNvCxnSpPr/>
          <p:nvPr/>
        </p:nvCxnSpPr>
        <p:spPr>
          <a:xfrm flipV="1">
            <a:off x="6096000" y="476114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4" name="Hexagon 143"/>
          <p:cNvSpPr/>
          <p:nvPr/>
        </p:nvSpPr>
        <p:spPr>
          <a:xfrm>
            <a:off x="4991100" y="535001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flipV="1">
            <a:off x="5143500" y="479277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4138183" y="2189559"/>
            <a:ext cx="0" cy="10190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0" name="Hexagon 159"/>
          <p:cNvSpPr/>
          <p:nvPr/>
        </p:nvSpPr>
        <p:spPr>
          <a:xfrm>
            <a:off x="3985783" y="1974567"/>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417783" y="5591328"/>
            <a:ext cx="605488" cy="276999"/>
          </a:xfrm>
          <a:prstGeom prst="rect">
            <a:avLst/>
          </a:prstGeom>
          <a:noFill/>
        </p:spPr>
        <p:txBody>
          <a:bodyPr wrap="square" rtlCol="0">
            <a:spAutoFit/>
          </a:bodyPr>
          <a:lstStyle/>
          <a:p>
            <a:pPr algn="ctr"/>
            <a:r>
              <a:rPr lang="en-US" sz="1200" dirty="0" err="1" smtClean="0"/>
              <a:t>Kraai</a:t>
            </a:r>
            <a:endParaRPr lang="en-US" sz="1200" dirty="0"/>
          </a:p>
        </p:txBody>
      </p:sp>
      <p:sp>
        <p:nvSpPr>
          <p:cNvPr id="162" name="TextBox 161"/>
          <p:cNvSpPr txBox="1"/>
          <p:nvPr/>
        </p:nvSpPr>
        <p:spPr>
          <a:xfrm>
            <a:off x="2450373" y="5351902"/>
            <a:ext cx="914400" cy="276999"/>
          </a:xfrm>
          <a:prstGeom prst="rect">
            <a:avLst/>
          </a:prstGeom>
          <a:noFill/>
        </p:spPr>
        <p:txBody>
          <a:bodyPr wrap="square" rtlCol="0">
            <a:spAutoFit/>
          </a:bodyPr>
          <a:lstStyle/>
          <a:p>
            <a:pPr algn="ctr"/>
            <a:r>
              <a:rPr lang="en-US" sz="1200" dirty="0" err="1" smtClean="0"/>
              <a:t>Stormberg</a:t>
            </a:r>
            <a:endParaRPr lang="en-US" sz="1200" dirty="0"/>
          </a:p>
        </p:txBody>
      </p:sp>
      <p:cxnSp>
        <p:nvCxnSpPr>
          <p:cNvPr id="163" name="Straight Arrow Connector 162"/>
          <p:cNvCxnSpPr/>
          <p:nvPr/>
        </p:nvCxnSpPr>
        <p:spPr>
          <a:xfrm flipH="1" flipV="1">
            <a:off x="2915403" y="4360748"/>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4" name="Hexagon 163"/>
          <p:cNvSpPr/>
          <p:nvPr/>
        </p:nvSpPr>
        <p:spPr>
          <a:xfrm>
            <a:off x="2776070" y="517581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4715459" y="3770399"/>
            <a:ext cx="890683" cy="276999"/>
          </a:xfrm>
          <a:prstGeom prst="rect">
            <a:avLst/>
          </a:prstGeom>
          <a:noFill/>
        </p:spPr>
        <p:txBody>
          <a:bodyPr wrap="square" rtlCol="0">
            <a:spAutoFit/>
          </a:bodyPr>
          <a:lstStyle/>
          <a:p>
            <a:pPr algn="ctr"/>
            <a:r>
              <a:rPr lang="en-US" sz="1200" dirty="0" err="1" smtClean="0"/>
              <a:t>Makhaleng</a:t>
            </a:r>
            <a:endParaRPr lang="en-US" sz="1200" dirty="0"/>
          </a:p>
        </p:txBody>
      </p:sp>
      <p:sp>
        <p:nvSpPr>
          <p:cNvPr id="166" name="Hexagon 165"/>
          <p:cNvSpPr/>
          <p:nvPr/>
        </p:nvSpPr>
        <p:spPr>
          <a:xfrm>
            <a:off x="7878999" y="534608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Arrow Connector 166"/>
          <p:cNvCxnSpPr/>
          <p:nvPr/>
        </p:nvCxnSpPr>
        <p:spPr>
          <a:xfrm flipV="1">
            <a:off x="8031399" y="478408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8" name="Hexagon 167"/>
          <p:cNvSpPr/>
          <p:nvPr/>
        </p:nvSpPr>
        <p:spPr>
          <a:xfrm>
            <a:off x="6904728"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Arrow Connector 168"/>
          <p:cNvCxnSpPr/>
          <p:nvPr/>
        </p:nvCxnSpPr>
        <p:spPr>
          <a:xfrm flipV="1">
            <a:off x="7057128" y="475023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479971" y="4163004"/>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3" name="Hexagon 172"/>
          <p:cNvSpPr/>
          <p:nvPr/>
        </p:nvSpPr>
        <p:spPr>
          <a:xfrm>
            <a:off x="8305800" y="39203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5461164" y="3165024"/>
            <a:ext cx="997100" cy="276999"/>
          </a:xfrm>
          <a:prstGeom prst="rect">
            <a:avLst/>
          </a:prstGeom>
          <a:noFill/>
        </p:spPr>
        <p:txBody>
          <a:bodyPr wrap="square" rtlCol="0">
            <a:spAutoFit/>
          </a:bodyPr>
          <a:lstStyle/>
          <a:p>
            <a:pPr algn="ctr"/>
            <a:r>
              <a:rPr lang="en-US" sz="1200" dirty="0" err="1" smtClean="0"/>
              <a:t>Senqunyane</a:t>
            </a:r>
            <a:endParaRPr lang="en-US" sz="1200" dirty="0"/>
          </a:p>
        </p:txBody>
      </p:sp>
      <p:sp>
        <p:nvSpPr>
          <p:cNvPr id="175" name="TextBox 174"/>
          <p:cNvSpPr txBox="1"/>
          <p:nvPr/>
        </p:nvSpPr>
        <p:spPr>
          <a:xfrm>
            <a:off x="6400178" y="3143347"/>
            <a:ext cx="1046020" cy="276999"/>
          </a:xfrm>
          <a:prstGeom prst="rect">
            <a:avLst/>
          </a:prstGeom>
          <a:noFill/>
        </p:spPr>
        <p:txBody>
          <a:bodyPr wrap="square" rtlCol="0">
            <a:spAutoFit/>
          </a:bodyPr>
          <a:lstStyle/>
          <a:p>
            <a:pPr algn="ctr"/>
            <a:r>
              <a:rPr lang="en-US" sz="1200" dirty="0" err="1" smtClean="0"/>
              <a:t>Madibamatso</a:t>
            </a:r>
            <a:endParaRPr lang="en-US" sz="1200" dirty="0"/>
          </a:p>
        </p:txBody>
      </p:sp>
      <p:sp>
        <p:nvSpPr>
          <p:cNvPr id="176" name="TextBox 175"/>
          <p:cNvSpPr txBox="1"/>
          <p:nvPr/>
        </p:nvSpPr>
        <p:spPr>
          <a:xfrm>
            <a:off x="7360982" y="3907270"/>
            <a:ext cx="840953" cy="276999"/>
          </a:xfrm>
          <a:prstGeom prst="rect">
            <a:avLst/>
          </a:prstGeom>
          <a:noFill/>
        </p:spPr>
        <p:txBody>
          <a:bodyPr wrap="square" rtlCol="0">
            <a:spAutoFit/>
          </a:bodyPr>
          <a:lstStyle/>
          <a:p>
            <a:pPr algn="ctr"/>
            <a:r>
              <a:rPr lang="en-US" sz="1200" dirty="0" err="1" smtClean="0"/>
              <a:t>Matsoku</a:t>
            </a:r>
            <a:endParaRPr lang="en-US" sz="1200" dirty="0"/>
          </a:p>
        </p:txBody>
      </p:sp>
      <p:sp>
        <p:nvSpPr>
          <p:cNvPr id="178" name="TextBox 177"/>
          <p:cNvSpPr txBox="1"/>
          <p:nvPr/>
        </p:nvSpPr>
        <p:spPr>
          <a:xfrm>
            <a:off x="1023257" y="5506425"/>
            <a:ext cx="685799" cy="276999"/>
          </a:xfrm>
          <a:prstGeom prst="rect">
            <a:avLst/>
          </a:prstGeom>
          <a:noFill/>
        </p:spPr>
        <p:txBody>
          <a:bodyPr wrap="square" rtlCol="0">
            <a:spAutoFit/>
          </a:bodyPr>
          <a:lstStyle/>
          <a:p>
            <a:pPr algn="ctr"/>
            <a:r>
              <a:rPr lang="en-US" sz="1200" dirty="0" err="1" smtClean="0"/>
              <a:t>Seekoei</a:t>
            </a:r>
            <a:endParaRPr lang="en-US" sz="1200" dirty="0"/>
          </a:p>
        </p:txBody>
      </p:sp>
      <p:cxnSp>
        <p:nvCxnSpPr>
          <p:cNvPr id="179" name="Straight Arrow Connector 178"/>
          <p:cNvCxnSpPr/>
          <p:nvPr/>
        </p:nvCxnSpPr>
        <p:spPr>
          <a:xfrm>
            <a:off x="4985656" y="2088866"/>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0" name="Hexagon 179"/>
          <p:cNvSpPr/>
          <p:nvPr/>
        </p:nvSpPr>
        <p:spPr>
          <a:xfrm>
            <a:off x="4811485" y="184623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5702184" y="1632245"/>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2" name="Hexagon 181"/>
          <p:cNvSpPr/>
          <p:nvPr/>
        </p:nvSpPr>
        <p:spPr>
          <a:xfrm>
            <a:off x="5528013" y="1389612"/>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p:cNvCxnSpPr/>
          <p:nvPr/>
        </p:nvCxnSpPr>
        <p:spPr>
          <a:xfrm>
            <a:off x="6542454" y="111724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4" name="Hexagon 183"/>
          <p:cNvSpPr/>
          <p:nvPr/>
        </p:nvSpPr>
        <p:spPr>
          <a:xfrm>
            <a:off x="6368283" y="87461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p:cNvCxnSpPr/>
          <p:nvPr/>
        </p:nvCxnSpPr>
        <p:spPr>
          <a:xfrm>
            <a:off x="7351040" y="60652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6" name="Hexagon 185"/>
          <p:cNvSpPr/>
          <p:nvPr/>
        </p:nvSpPr>
        <p:spPr>
          <a:xfrm>
            <a:off x="7176869" y="36389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4606850" y="1618212"/>
            <a:ext cx="727150" cy="276999"/>
          </a:xfrm>
          <a:prstGeom prst="rect">
            <a:avLst/>
          </a:prstGeom>
          <a:noFill/>
        </p:spPr>
        <p:txBody>
          <a:bodyPr wrap="square" rtlCol="0">
            <a:spAutoFit/>
          </a:bodyPr>
          <a:lstStyle/>
          <a:p>
            <a:pPr algn="ctr"/>
            <a:r>
              <a:rPr lang="en-US" sz="1200" dirty="0" err="1" smtClean="0"/>
              <a:t>Leeu</a:t>
            </a:r>
            <a:endParaRPr lang="en-US" sz="1200" dirty="0"/>
          </a:p>
        </p:txBody>
      </p:sp>
      <p:sp>
        <p:nvSpPr>
          <p:cNvPr id="188" name="TextBox 187"/>
          <p:cNvSpPr txBox="1"/>
          <p:nvPr/>
        </p:nvSpPr>
        <p:spPr>
          <a:xfrm>
            <a:off x="5355771" y="1145858"/>
            <a:ext cx="727150" cy="276999"/>
          </a:xfrm>
          <a:prstGeom prst="rect">
            <a:avLst/>
          </a:prstGeom>
          <a:noFill/>
        </p:spPr>
        <p:txBody>
          <a:bodyPr wrap="square" rtlCol="0">
            <a:spAutoFit/>
          </a:bodyPr>
          <a:lstStyle/>
          <a:p>
            <a:pPr algn="ctr"/>
            <a:r>
              <a:rPr lang="en-US" sz="1200" dirty="0" err="1" smtClean="0"/>
              <a:t>Mopeli</a:t>
            </a:r>
            <a:endParaRPr lang="en-US" sz="1200" dirty="0"/>
          </a:p>
        </p:txBody>
      </p:sp>
      <p:sp>
        <p:nvSpPr>
          <p:cNvPr id="189" name="TextBox 188"/>
          <p:cNvSpPr txBox="1"/>
          <p:nvPr/>
        </p:nvSpPr>
        <p:spPr>
          <a:xfrm>
            <a:off x="6125151" y="634040"/>
            <a:ext cx="867545" cy="276999"/>
          </a:xfrm>
          <a:prstGeom prst="rect">
            <a:avLst/>
          </a:prstGeom>
          <a:noFill/>
        </p:spPr>
        <p:txBody>
          <a:bodyPr wrap="square" rtlCol="0">
            <a:spAutoFit/>
          </a:bodyPr>
          <a:lstStyle/>
          <a:p>
            <a:pPr algn="ctr"/>
            <a:r>
              <a:rPr lang="en-US" sz="1200" dirty="0" err="1" smtClean="0"/>
              <a:t>Muelspruit</a:t>
            </a:r>
            <a:endParaRPr lang="en-US" sz="1200" dirty="0"/>
          </a:p>
        </p:txBody>
      </p:sp>
      <p:sp>
        <p:nvSpPr>
          <p:cNvPr id="190" name="TextBox 189"/>
          <p:cNvSpPr txBox="1"/>
          <p:nvPr/>
        </p:nvSpPr>
        <p:spPr>
          <a:xfrm>
            <a:off x="6950529" y="136071"/>
            <a:ext cx="928470" cy="276999"/>
          </a:xfrm>
          <a:prstGeom prst="rect">
            <a:avLst/>
          </a:prstGeom>
          <a:noFill/>
        </p:spPr>
        <p:txBody>
          <a:bodyPr wrap="square" rtlCol="0">
            <a:spAutoFit/>
          </a:bodyPr>
          <a:lstStyle/>
          <a:p>
            <a:pPr algn="ctr"/>
            <a:r>
              <a:rPr lang="en-US" sz="1200" dirty="0" err="1" smtClean="0"/>
              <a:t>Brandwater</a:t>
            </a:r>
            <a:endParaRPr lang="en-US" sz="1200" dirty="0"/>
          </a:p>
        </p:txBody>
      </p:sp>
      <p:cxnSp>
        <p:nvCxnSpPr>
          <p:cNvPr id="202" name="Straight Arrow Connector 201"/>
          <p:cNvCxnSpPr/>
          <p:nvPr/>
        </p:nvCxnSpPr>
        <p:spPr>
          <a:xfrm flipH="1" flipV="1">
            <a:off x="3051589" y="3960656"/>
            <a:ext cx="934195" cy="2023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1" name="Hexagon 210"/>
          <p:cNvSpPr/>
          <p:nvPr/>
        </p:nvSpPr>
        <p:spPr>
          <a:xfrm>
            <a:off x="3985783" y="405706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Arrow Connector 211"/>
          <p:cNvCxnSpPr/>
          <p:nvPr/>
        </p:nvCxnSpPr>
        <p:spPr>
          <a:xfrm flipH="1" flipV="1">
            <a:off x="6995363" y="1432192"/>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3" name="Hexagon 212"/>
          <p:cNvSpPr/>
          <p:nvPr/>
        </p:nvSpPr>
        <p:spPr>
          <a:xfrm>
            <a:off x="7726599" y="132805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7705328" y="1533843"/>
            <a:ext cx="769035" cy="276999"/>
          </a:xfrm>
          <a:prstGeom prst="rect">
            <a:avLst/>
          </a:prstGeom>
          <a:noFill/>
        </p:spPr>
        <p:txBody>
          <a:bodyPr wrap="square" rtlCol="0">
            <a:spAutoFit/>
          </a:bodyPr>
          <a:lstStyle/>
          <a:p>
            <a:pPr algn="ctr"/>
            <a:r>
              <a:rPr lang="en-US" sz="1200" dirty="0" err="1" smtClean="0"/>
              <a:t>Lisoloane</a:t>
            </a:r>
            <a:endParaRPr lang="en-US" sz="1200" dirty="0"/>
          </a:p>
        </p:txBody>
      </p:sp>
      <p:cxnSp>
        <p:nvCxnSpPr>
          <p:cNvPr id="218" name="Straight Arrow Connector 217"/>
          <p:cNvCxnSpPr/>
          <p:nvPr/>
        </p:nvCxnSpPr>
        <p:spPr>
          <a:xfrm flipH="1" flipV="1">
            <a:off x="6193304" y="1936755"/>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9" name="Hexagon 218"/>
          <p:cNvSpPr/>
          <p:nvPr/>
        </p:nvSpPr>
        <p:spPr>
          <a:xfrm>
            <a:off x="6924540" y="183262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p:cNvSpPr txBox="1"/>
          <p:nvPr/>
        </p:nvSpPr>
        <p:spPr>
          <a:xfrm>
            <a:off x="6825344" y="1988607"/>
            <a:ext cx="768702" cy="461665"/>
          </a:xfrm>
          <a:prstGeom prst="rect">
            <a:avLst/>
          </a:prstGeom>
          <a:noFill/>
        </p:spPr>
        <p:txBody>
          <a:bodyPr wrap="square" rtlCol="0">
            <a:spAutoFit/>
          </a:bodyPr>
          <a:lstStyle/>
          <a:p>
            <a:pPr algn="ctr"/>
            <a:r>
              <a:rPr lang="en-US" sz="1200" dirty="0" smtClean="0"/>
              <a:t>Little Caledon</a:t>
            </a:r>
            <a:endParaRPr lang="en-US" sz="1200" dirty="0"/>
          </a:p>
        </p:txBody>
      </p:sp>
      <p:sp>
        <p:nvSpPr>
          <p:cNvPr id="221" name="Freeform 220"/>
          <p:cNvSpPr/>
          <p:nvPr/>
        </p:nvSpPr>
        <p:spPr>
          <a:xfrm>
            <a:off x="4506686" y="696686"/>
            <a:ext cx="4637314" cy="5442857"/>
          </a:xfrm>
          <a:custGeom>
            <a:avLst/>
            <a:gdLst>
              <a:gd name="connsiteX0" fmla="*/ 21771 w 4637314"/>
              <a:gd name="connsiteY0" fmla="*/ 4049485 h 5442857"/>
              <a:gd name="connsiteX1" fmla="*/ 0 w 4637314"/>
              <a:gd name="connsiteY1" fmla="*/ 3233057 h 5442857"/>
              <a:gd name="connsiteX2" fmla="*/ 239485 w 4637314"/>
              <a:gd name="connsiteY2" fmla="*/ 2111828 h 5442857"/>
              <a:gd name="connsiteX3" fmla="*/ 250371 w 4637314"/>
              <a:gd name="connsiteY3" fmla="*/ 2068285 h 5442857"/>
              <a:gd name="connsiteX4" fmla="*/ 3570514 w 4637314"/>
              <a:gd name="connsiteY4" fmla="*/ 0 h 5442857"/>
              <a:gd name="connsiteX5" fmla="*/ 3984171 w 4637314"/>
              <a:gd name="connsiteY5" fmla="*/ 141514 h 5442857"/>
              <a:gd name="connsiteX6" fmla="*/ 4397828 w 4637314"/>
              <a:gd name="connsiteY6" fmla="*/ 522514 h 5442857"/>
              <a:gd name="connsiteX7" fmla="*/ 4517571 w 4637314"/>
              <a:gd name="connsiteY7" fmla="*/ 914400 h 5442857"/>
              <a:gd name="connsiteX8" fmla="*/ 4593771 w 4637314"/>
              <a:gd name="connsiteY8" fmla="*/ 1632857 h 5442857"/>
              <a:gd name="connsiteX9" fmla="*/ 4593771 w 4637314"/>
              <a:gd name="connsiteY9" fmla="*/ 2220685 h 5442857"/>
              <a:gd name="connsiteX10" fmla="*/ 4637314 w 4637314"/>
              <a:gd name="connsiteY10" fmla="*/ 3276600 h 5442857"/>
              <a:gd name="connsiteX11" fmla="*/ 4517571 w 4637314"/>
              <a:gd name="connsiteY11" fmla="*/ 4506685 h 5442857"/>
              <a:gd name="connsiteX12" fmla="*/ 4234543 w 4637314"/>
              <a:gd name="connsiteY12" fmla="*/ 4953000 h 5442857"/>
              <a:gd name="connsiteX13" fmla="*/ 3048000 w 4637314"/>
              <a:gd name="connsiteY13" fmla="*/ 5442857 h 5442857"/>
              <a:gd name="connsiteX14" fmla="*/ 1730828 w 4637314"/>
              <a:gd name="connsiteY14" fmla="*/ 5388428 h 5442857"/>
              <a:gd name="connsiteX15" fmla="*/ 598714 w 4637314"/>
              <a:gd name="connsiteY15" fmla="*/ 5214257 h 5442857"/>
              <a:gd name="connsiteX16" fmla="*/ 283028 w 4637314"/>
              <a:gd name="connsiteY16" fmla="*/ 4953000 h 5442857"/>
              <a:gd name="connsiteX17" fmla="*/ 76200 w 4637314"/>
              <a:gd name="connsiteY17" fmla="*/ 4419600 h 5442857"/>
              <a:gd name="connsiteX18" fmla="*/ 21771 w 4637314"/>
              <a:gd name="connsiteY18" fmla="*/ 4049485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7314" h="5442857">
                <a:moveTo>
                  <a:pt x="21771" y="4049485"/>
                </a:moveTo>
                <a:lnTo>
                  <a:pt x="0" y="3233057"/>
                </a:lnTo>
                <a:lnTo>
                  <a:pt x="239485" y="2111828"/>
                </a:lnTo>
                <a:lnTo>
                  <a:pt x="250371" y="2068285"/>
                </a:lnTo>
                <a:lnTo>
                  <a:pt x="3570514" y="0"/>
                </a:lnTo>
                <a:lnTo>
                  <a:pt x="3984171" y="141514"/>
                </a:lnTo>
                <a:lnTo>
                  <a:pt x="4397828" y="522514"/>
                </a:lnTo>
                <a:lnTo>
                  <a:pt x="4517571" y="914400"/>
                </a:lnTo>
                <a:lnTo>
                  <a:pt x="4593771" y="1632857"/>
                </a:lnTo>
                <a:lnTo>
                  <a:pt x="4593771" y="2220685"/>
                </a:lnTo>
                <a:lnTo>
                  <a:pt x="4637314" y="3276600"/>
                </a:lnTo>
                <a:lnTo>
                  <a:pt x="4517571" y="4506685"/>
                </a:lnTo>
                <a:lnTo>
                  <a:pt x="4234543" y="4953000"/>
                </a:lnTo>
                <a:lnTo>
                  <a:pt x="3048000" y="5442857"/>
                </a:lnTo>
                <a:lnTo>
                  <a:pt x="1730828" y="5388428"/>
                </a:lnTo>
                <a:lnTo>
                  <a:pt x="598714" y="5214257"/>
                </a:lnTo>
                <a:lnTo>
                  <a:pt x="283028" y="4953000"/>
                </a:lnTo>
                <a:lnTo>
                  <a:pt x="76200" y="4419600"/>
                </a:lnTo>
                <a:lnTo>
                  <a:pt x="21771" y="4049485"/>
                </a:lnTo>
                <a:close/>
              </a:path>
            </a:pathLst>
          </a:cu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p:cNvSpPr txBox="1"/>
          <p:nvPr/>
        </p:nvSpPr>
        <p:spPr>
          <a:xfrm>
            <a:off x="2810173" y="48098"/>
            <a:ext cx="3669735" cy="1384995"/>
          </a:xfrm>
          <a:prstGeom prst="rect">
            <a:avLst/>
          </a:prstGeom>
          <a:noFill/>
        </p:spPr>
        <p:txBody>
          <a:bodyPr wrap="square" rtlCol="0">
            <a:spAutoFit/>
          </a:bodyPr>
          <a:lstStyle/>
          <a:p>
            <a:r>
              <a:rPr lang="en-US" sz="2800" b="1" dirty="0" smtClean="0">
                <a:solidFill>
                  <a:srgbClr val="FFC000"/>
                </a:solidFill>
                <a:effectLst>
                  <a:outerShdw blurRad="38100" dist="38100" dir="2700000" algn="tl">
                    <a:srgbClr val="000000">
                      <a:alpha val="43137"/>
                    </a:srgbClr>
                  </a:outerShdw>
                </a:effectLst>
              </a:rPr>
              <a:t>Simplified Schematic of Upper Orange-</a:t>
            </a:r>
            <a:r>
              <a:rPr lang="en-US" sz="2800" b="1" dirty="0" err="1" smtClean="0">
                <a:solidFill>
                  <a:srgbClr val="FFC000"/>
                </a:solidFill>
                <a:effectLst>
                  <a:outerShdw blurRad="38100" dist="38100" dir="2700000" algn="tl">
                    <a:srgbClr val="000000">
                      <a:alpha val="43137"/>
                    </a:srgbClr>
                  </a:outerShdw>
                </a:effectLst>
              </a:rPr>
              <a:t>Senqu</a:t>
            </a:r>
            <a:r>
              <a:rPr lang="en-US" sz="2800" b="1" dirty="0" smtClean="0">
                <a:solidFill>
                  <a:srgbClr val="FFC000"/>
                </a:solidFill>
                <a:effectLst>
                  <a:outerShdw blurRad="38100" dist="38100" dir="2700000" algn="tl">
                    <a:srgbClr val="000000">
                      <a:alpha val="43137"/>
                    </a:srgbClr>
                  </a:outerShdw>
                </a:effectLst>
              </a:rPr>
              <a:t> River System</a:t>
            </a:r>
            <a:endParaRPr lang="en-US" sz="2800" b="1" dirty="0">
              <a:solidFill>
                <a:srgbClr val="FFC000"/>
              </a:solidFill>
              <a:effectLst>
                <a:outerShdw blurRad="38100" dist="38100" dir="2700000" algn="tl">
                  <a:srgbClr val="000000">
                    <a:alpha val="43137"/>
                  </a:srgbClr>
                </a:outerShdw>
              </a:effectLst>
            </a:endParaRPr>
          </a:p>
        </p:txBody>
      </p:sp>
      <p:cxnSp>
        <p:nvCxnSpPr>
          <p:cNvPr id="242" name="Straight Arrow Connector 241"/>
          <p:cNvCxnSpPr>
            <a:stCxn id="243" idx="3"/>
          </p:cNvCxnSpPr>
          <p:nvPr/>
        </p:nvCxnSpPr>
        <p:spPr>
          <a:xfrm flipH="1">
            <a:off x="4811485" y="2804188"/>
            <a:ext cx="526600" cy="59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3" name="Hexagon 242"/>
          <p:cNvSpPr/>
          <p:nvPr/>
        </p:nvSpPr>
        <p:spPr>
          <a:xfrm>
            <a:off x="5338085" y="268988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p:cNvSpPr txBox="1"/>
          <p:nvPr/>
        </p:nvSpPr>
        <p:spPr>
          <a:xfrm>
            <a:off x="5061515" y="2899886"/>
            <a:ext cx="998548" cy="276999"/>
          </a:xfrm>
          <a:prstGeom prst="rect">
            <a:avLst/>
          </a:prstGeom>
          <a:noFill/>
        </p:spPr>
        <p:txBody>
          <a:bodyPr wrap="square" rtlCol="0">
            <a:spAutoFit/>
          </a:bodyPr>
          <a:lstStyle/>
          <a:p>
            <a:pPr algn="ctr"/>
            <a:r>
              <a:rPr lang="en-US" sz="1200" dirty="0" err="1" smtClean="0"/>
              <a:t>Tsanatalana</a:t>
            </a:r>
            <a:endParaRPr lang="en-US" sz="1200" dirty="0"/>
          </a:p>
        </p:txBody>
      </p:sp>
      <p:cxnSp>
        <p:nvCxnSpPr>
          <p:cNvPr id="261" name="Straight Arrow Connector 260"/>
          <p:cNvCxnSpPr>
            <a:stCxn id="262" idx="3"/>
          </p:cNvCxnSpPr>
          <p:nvPr/>
        </p:nvCxnSpPr>
        <p:spPr>
          <a:xfrm flipH="1">
            <a:off x="5355771" y="2446804"/>
            <a:ext cx="870330" cy="29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2" name="Hexagon 261"/>
          <p:cNvSpPr/>
          <p:nvPr/>
        </p:nvSpPr>
        <p:spPr>
          <a:xfrm>
            <a:off x="6226101" y="23325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6024146" y="2502445"/>
            <a:ext cx="934115" cy="276999"/>
          </a:xfrm>
          <a:prstGeom prst="rect">
            <a:avLst/>
          </a:prstGeom>
          <a:noFill/>
        </p:spPr>
        <p:txBody>
          <a:bodyPr wrap="square" rtlCol="0">
            <a:spAutoFit/>
          </a:bodyPr>
          <a:lstStyle/>
          <a:p>
            <a:pPr algn="ctr"/>
            <a:r>
              <a:rPr lang="en-US" sz="1200" dirty="0" err="1" smtClean="0"/>
              <a:t>Tsoaing</a:t>
            </a:r>
            <a:endParaRPr lang="en-US" sz="1200" dirty="0"/>
          </a:p>
        </p:txBody>
      </p:sp>
      <p:sp>
        <p:nvSpPr>
          <p:cNvPr id="272" name="Oval 271"/>
          <p:cNvSpPr/>
          <p:nvPr/>
        </p:nvSpPr>
        <p:spPr>
          <a:xfrm>
            <a:off x="432705" y="836907"/>
            <a:ext cx="190501" cy="192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p:cNvSpPr txBox="1"/>
          <p:nvPr/>
        </p:nvSpPr>
        <p:spPr>
          <a:xfrm>
            <a:off x="2743200" y="1323013"/>
            <a:ext cx="3669735" cy="492443"/>
          </a:xfrm>
          <a:prstGeom prst="rect">
            <a:avLst/>
          </a:prstGeom>
          <a:noFill/>
        </p:spPr>
        <p:txBody>
          <a:bodyPr wrap="square" rtlCol="0">
            <a:spAutoFit/>
          </a:bodyPr>
          <a:lstStyle/>
          <a:p>
            <a:r>
              <a:rPr lang="en-US" sz="2600" b="1" dirty="0" smtClean="0">
                <a:solidFill>
                  <a:srgbClr val="FFC000"/>
                </a:solidFill>
                <a:effectLst>
                  <a:outerShdw blurRad="38100" dist="38100" dir="2700000" algn="tl">
                    <a:srgbClr val="000000">
                      <a:alpha val="43137"/>
                    </a:srgbClr>
                  </a:outerShdw>
                </a:effectLst>
              </a:rPr>
              <a:t>(Pre-Development)</a:t>
            </a:r>
            <a:endParaRPr lang="en-US" sz="2600" b="1" dirty="0">
              <a:solidFill>
                <a:srgbClr val="FFC000"/>
              </a:solidFill>
              <a:effectLst>
                <a:outerShdw blurRad="38100" dist="38100" dir="2700000" algn="tl">
                  <a:srgbClr val="000000">
                    <a:alpha val="43137"/>
                  </a:srgbClr>
                </a:outerShdw>
              </a:effectLst>
            </a:endParaRPr>
          </a:p>
        </p:txBody>
      </p:sp>
      <p:sp>
        <p:nvSpPr>
          <p:cNvPr id="2" name="TextBox 1"/>
          <p:cNvSpPr txBox="1"/>
          <p:nvPr/>
        </p:nvSpPr>
        <p:spPr>
          <a:xfrm>
            <a:off x="424543" y="3908898"/>
            <a:ext cx="2035237" cy="369332"/>
          </a:xfrm>
          <a:prstGeom prst="rect">
            <a:avLst/>
          </a:prstGeom>
          <a:noFill/>
        </p:spPr>
        <p:txBody>
          <a:bodyPr wrap="none" rtlCol="0">
            <a:spAutoFit/>
          </a:bodyPr>
          <a:lstStyle/>
          <a:p>
            <a:r>
              <a:rPr lang="en-US" dirty="0" smtClean="0"/>
              <a:t>Upper Orange River</a:t>
            </a:r>
            <a:endParaRPr lang="en-US" dirty="0"/>
          </a:p>
        </p:txBody>
      </p:sp>
      <p:sp>
        <p:nvSpPr>
          <p:cNvPr id="193" name="TextBox 192"/>
          <p:cNvSpPr txBox="1"/>
          <p:nvPr/>
        </p:nvSpPr>
        <p:spPr>
          <a:xfrm>
            <a:off x="5231326" y="4772025"/>
            <a:ext cx="1299715" cy="369332"/>
          </a:xfrm>
          <a:prstGeom prst="rect">
            <a:avLst/>
          </a:prstGeom>
          <a:noFill/>
        </p:spPr>
        <p:txBody>
          <a:bodyPr wrap="none" rtlCol="0">
            <a:spAutoFit/>
          </a:bodyPr>
          <a:lstStyle/>
          <a:p>
            <a:r>
              <a:rPr lang="en-US" dirty="0" err="1" smtClean="0"/>
              <a:t>Senqu</a:t>
            </a:r>
            <a:r>
              <a:rPr lang="en-US" dirty="0" smtClean="0"/>
              <a:t> River</a:t>
            </a:r>
            <a:endParaRPr lang="en-US" dirty="0"/>
          </a:p>
        </p:txBody>
      </p:sp>
      <p:sp>
        <p:nvSpPr>
          <p:cNvPr id="194" name="TextBox 193"/>
          <p:cNvSpPr txBox="1"/>
          <p:nvPr/>
        </p:nvSpPr>
        <p:spPr>
          <a:xfrm rot="19658947">
            <a:off x="2542036" y="3327683"/>
            <a:ext cx="1480855" cy="369332"/>
          </a:xfrm>
          <a:prstGeom prst="rect">
            <a:avLst/>
          </a:prstGeom>
          <a:noFill/>
        </p:spPr>
        <p:txBody>
          <a:bodyPr wrap="none" rtlCol="0">
            <a:spAutoFit/>
          </a:bodyPr>
          <a:lstStyle/>
          <a:p>
            <a:r>
              <a:rPr lang="en-US" dirty="0" smtClean="0"/>
              <a:t>Caledon River</a:t>
            </a:r>
            <a:endParaRPr lang="en-US" dirty="0"/>
          </a:p>
        </p:txBody>
      </p:sp>
      <p:sp>
        <p:nvSpPr>
          <p:cNvPr id="3" name="Slide Number Placeholder 2"/>
          <p:cNvSpPr>
            <a:spLocks noGrp="1"/>
          </p:cNvSpPr>
          <p:nvPr>
            <p:ph type="sldNum" sz="quarter" idx="12"/>
          </p:nvPr>
        </p:nvSpPr>
        <p:spPr/>
        <p:txBody>
          <a:bodyPr/>
          <a:lstStyle/>
          <a:p>
            <a:fld id="{75079836-2D52-4B4E-AB70-CA78DEE9FCF5}" type="slidenum">
              <a:rPr lang="en-US" smtClean="0"/>
              <a:t>26</a:t>
            </a:fld>
            <a:endParaRPr lang="en-US"/>
          </a:p>
        </p:txBody>
      </p:sp>
    </p:spTree>
    <p:extLst>
      <p:ext uri="{BB962C8B-B14F-4D97-AF65-F5344CB8AC3E}">
        <p14:creationId xmlns:p14="http://schemas.microsoft.com/office/powerpoint/2010/main" val="2181953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381000" y="1360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a:off x="451756" y="1177265"/>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3657" y="473528"/>
            <a:ext cx="2286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04799" y="1611635"/>
            <a:ext cx="4572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9356" y="2015465"/>
            <a:ext cx="4572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199" y="2199331"/>
            <a:ext cx="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8150553">
            <a:off x="0" y="1856432"/>
            <a:ext cx="914400" cy="914400"/>
          </a:xfrm>
          <a:prstGeom prst="arc">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914400" y="26075"/>
            <a:ext cx="1861670" cy="2785378"/>
          </a:xfrm>
          <a:prstGeom prst="rect">
            <a:avLst/>
          </a:prstGeom>
          <a:noFill/>
        </p:spPr>
        <p:txBody>
          <a:bodyPr wrap="square" rtlCol="0">
            <a:spAutoFit/>
          </a:bodyPr>
          <a:lstStyle/>
          <a:p>
            <a:pPr>
              <a:spcAft>
                <a:spcPts val="600"/>
              </a:spcAft>
            </a:pPr>
            <a:r>
              <a:rPr lang="en-US" dirty="0" smtClean="0"/>
              <a:t>Subcatchment</a:t>
            </a:r>
          </a:p>
          <a:p>
            <a:pPr>
              <a:spcAft>
                <a:spcPts val="600"/>
              </a:spcAft>
            </a:pPr>
            <a:r>
              <a:rPr lang="en-US" dirty="0" smtClean="0"/>
              <a:t>Irrigation Scheme</a:t>
            </a:r>
          </a:p>
          <a:p>
            <a:pPr>
              <a:spcAft>
                <a:spcPts val="600"/>
              </a:spcAft>
            </a:pPr>
            <a:r>
              <a:rPr lang="en-US" sz="1600" dirty="0" smtClean="0"/>
              <a:t>Domestic/Municipal</a:t>
            </a:r>
          </a:p>
          <a:p>
            <a:pPr>
              <a:spcAft>
                <a:spcPts val="600"/>
              </a:spcAft>
            </a:pPr>
            <a:r>
              <a:rPr lang="en-US" dirty="0" smtClean="0"/>
              <a:t>Reservoir</a:t>
            </a:r>
          </a:p>
          <a:p>
            <a:pPr>
              <a:spcAft>
                <a:spcPts val="600"/>
              </a:spcAft>
            </a:pPr>
            <a:r>
              <a:rPr lang="en-US" dirty="0" smtClean="0"/>
              <a:t>River Flow</a:t>
            </a:r>
          </a:p>
          <a:p>
            <a:pPr>
              <a:spcAft>
                <a:spcPts val="600"/>
              </a:spcAft>
            </a:pPr>
            <a:r>
              <a:rPr lang="en-US" dirty="0" smtClean="0"/>
              <a:t>Water Outtake</a:t>
            </a:r>
          </a:p>
          <a:p>
            <a:pPr>
              <a:spcAft>
                <a:spcPts val="600"/>
              </a:spcAft>
            </a:pPr>
            <a:r>
              <a:rPr lang="en-US" sz="1600" dirty="0" smtClean="0"/>
              <a:t>Flow Requirement</a:t>
            </a:r>
          </a:p>
          <a:p>
            <a:pPr>
              <a:spcAft>
                <a:spcPts val="600"/>
              </a:spcAft>
            </a:pPr>
            <a:r>
              <a:rPr lang="en-US" dirty="0" smtClean="0"/>
              <a:t>Border</a:t>
            </a:r>
          </a:p>
        </p:txBody>
      </p:sp>
      <p:sp>
        <p:nvSpPr>
          <p:cNvPr id="15" name="Rectangle 14"/>
          <p:cNvSpPr/>
          <p:nvPr/>
        </p:nvSpPr>
        <p:spPr>
          <a:xfrm>
            <a:off x="76200" y="26074"/>
            <a:ext cx="2667000" cy="28967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471057" y="740228"/>
            <a:ext cx="5606144" cy="35269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6200" y="4267200"/>
            <a:ext cx="2438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1676400" y="41529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827314" y="41529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36" idx="0"/>
          </p:cNvCxnSpPr>
          <p:nvPr/>
        </p:nvCxnSpPr>
        <p:spPr>
          <a:xfrm>
            <a:off x="1752600" y="4381500"/>
            <a:ext cx="0" cy="179070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914400" y="3581400"/>
            <a:ext cx="0" cy="57150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33" idx="2"/>
          </p:cNvCxnSpPr>
          <p:nvPr/>
        </p:nvCxnSpPr>
        <p:spPr>
          <a:xfrm flipV="1">
            <a:off x="337457" y="3848100"/>
            <a:ext cx="0" cy="41910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94657" y="3314700"/>
            <a:ext cx="2286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23157" y="3581400"/>
            <a:ext cx="2286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38300" y="6172200"/>
            <a:ext cx="228600" cy="26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409700" y="3897868"/>
            <a:ext cx="811441" cy="369332"/>
          </a:xfrm>
          <a:prstGeom prst="rect">
            <a:avLst/>
          </a:prstGeom>
          <a:noFill/>
        </p:spPr>
        <p:txBody>
          <a:bodyPr wrap="none" rtlCol="0">
            <a:spAutoFit/>
          </a:bodyPr>
          <a:lstStyle/>
          <a:p>
            <a:r>
              <a:rPr lang="en-US" dirty="0" err="1" smtClean="0"/>
              <a:t>Gariep</a:t>
            </a:r>
            <a:endParaRPr lang="en-US" dirty="0"/>
          </a:p>
        </p:txBody>
      </p:sp>
      <p:sp>
        <p:nvSpPr>
          <p:cNvPr id="38" name="TextBox 37"/>
          <p:cNvSpPr txBox="1"/>
          <p:nvPr/>
        </p:nvSpPr>
        <p:spPr>
          <a:xfrm>
            <a:off x="501321" y="4278089"/>
            <a:ext cx="979755" cy="646331"/>
          </a:xfrm>
          <a:prstGeom prst="rect">
            <a:avLst/>
          </a:prstGeom>
          <a:noFill/>
        </p:spPr>
        <p:txBody>
          <a:bodyPr wrap="none" rtlCol="0">
            <a:spAutoFit/>
          </a:bodyPr>
          <a:lstStyle/>
          <a:p>
            <a:r>
              <a:rPr lang="en-US" dirty="0" smtClean="0"/>
              <a:t>Van Der </a:t>
            </a:r>
          </a:p>
          <a:p>
            <a:r>
              <a:rPr lang="en-US" dirty="0" err="1" smtClean="0"/>
              <a:t>Kloof</a:t>
            </a:r>
            <a:endParaRPr lang="en-US" dirty="0"/>
          </a:p>
        </p:txBody>
      </p:sp>
      <p:sp>
        <p:nvSpPr>
          <p:cNvPr id="39" name="Hexagon 38"/>
          <p:cNvSpPr/>
          <p:nvPr/>
        </p:nvSpPr>
        <p:spPr>
          <a:xfrm>
            <a:off x="1167834"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1320234" y="4267200"/>
            <a:ext cx="0" cy="10096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2558144" y="4267203"/>
            <a:ext cx="1949104" cy="50482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3720527" y="4601254"/>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3" name="Hexagon 62"/>
          <p:cNvSpPr/>
          <p:nvPr/>
        </p:nvSpPr>
        <p:spPr>
          <a:xfrm>
            <a:off x="3581194" y="541632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Arrow Connector 69"/>
          <p:cNvCxnSpPr>
            <a:stCxn id="137" idx="2"/>
          </p:cNvCxnSpPr>
          <p:nvPr/>
        </p:nvCxnSpPr>
        <p:spPr>
          <a:xfrm flipH="1">
            <a:off x="4507248" y="4263271"/>
            <a:ext cx="541002" cy="5087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4507248" y="4772025"/>
            <a:ext cx="410335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6858000" y="3962499"/>
            <a:ext cx="664029" cy="66402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867400" y="3638550"/>
            <a:ext cx="0" cy="11334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08410" y="2895600"/>
            <a:ext cx="686085" cy="461665"/>
          </a:xfrm>
          <a:prstGeom prst="rect">
            <a:avLst/>
          </a:prstGeom>
          <a:noFill/>
        </p:spPr>
        <p:txBody>
          <a:bodyPr wrap="none" rtlCol="0">
            <a:spAutoFit/>
          </a:bodyPr>
          <a:lstStyle/>
          <a:p>
            <a:pPr algn="ctr"/>
            <a:r>
              <a:rPr lang="en-US" sz="1200" dirty="0" err="1" smtClean="0"/>
              <a:t>Riet</a:t>
            </a:r>
            <a:endParaRPr lang="en-US" sz="1200" dirty="0" smtClean="0"/>
          </a:p>
          <a:p>
            <a:pPr algn="ctr"/>
            <a:r>
              <a:rPr lang="en-US" sz="1200" dirty="0" smtClean="0"/>
              <a:t>Transfer</a:t>
            </a:r>
            <a:endParaRPr lang="en-US" sz="1200" dirty="0"/>
          </a:p>
        </p:txBody>
      </p:sp>
      <p:sp>
        <p:nvSpPr>
          <p:cNvPr id="84" name="TextBox 83"/>
          <p:cNvSpPr txBox="1"/>
          <p:nvPr/>
        </p:nvSpPr>
        <p:spPr>
          <a:xfrm>
            <a:off x="37957" y="3176885"/>
            <a:ext cx="686085" cy="461665"/>
          </a:xfrm>
          <a:prstGeom prst="rect">
            <a:avLst/>
          </a:prstGeom>
          <a:noFill/>
        </p:spPr>
        <p:txBody>
          <a:bodyPr wrap="none" rtlCol="0">
            <a:spAutoFit/>
          </a:bodyPr>
          <a:lstStyle/>
          <a:p>
            <a:pPr algn="ctr"/>
            <a:r>
              <a:rPr lang="en-US" sz="1200" dirty="0" smtClean="0"/>
              <a:t>Vaal</a:t>
            </a:r>
          </a:p>
          <a:p>
            <a:pPr algn="ctr"/>
            <a:r>
              <a:rPr lang="en-US" sz="1200" dirty="0" smtClean="0"/>
              <a:t>Transfer</a:t>
            </a:r>
            <a:endParaRPr lang="en-US" sz="1200" dirty="0"/>
          </a:p>
        </p:txBody>
      </p:sp>
      <p:cxnSp>
        <p:nvCxnSpPr>
          <p:cNvPr id="95" name="Straight Arrow Connector 94"/>
          <p:cNvCxnSpPr/>
          <p:nvPr/>
        </p:nvCxnSpPr>
        <p:spPr>
          <a:xfrm>
            <a:off x="6858000" y="3622704"/>
            <a:ext cx="0" cy="11738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a:xfrm>
            <a:off x="5791200" y="3979805"/>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a:off x="6781800" y="3966198"/>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a:stCxn id="99" idx="5"/>
          </p:cNvCxnSpPr>
          <p:nvPr/>
        </p:nvCxnSpPr>
        <p:spPr>
          <a:xfrm>
            <a:off x="5905500" y="4094105"/>
            <a:ext cx="876300" cy="816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endCxn id="100" idx="5"/>
          </p:cNvCxnSpPr>
          <p:nvPr/>
        </p:nvCxnSpPr>
        <p:spPr>
          <a:xfrm flipH="1">
            <a:off x="6896100" y="4080498"/>
            <a:ext cx="4953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09" name="Isosceles Triangle 108"/>
          <p:cNvSpPr/>
          <p:nvPr/>
        </p:nvSpPr>
        <p:spPr>
          <a:xfrm>
            <a:off x="7244724" y="4657725"/>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415192" y="3721090"/>
            <a:ext cx="904415" cy="369332"/>
          </a:xfrm>
          <a:prstGeom prst="rect">
            <a:avLst/>
          </a:prstGeom>
          <a:noFill/>
        </p:spPr>
        <p:txBody>
          <a:bodyPr wrap="none" rtlCol="0">
            <a:spAutoFit/>
          </a:bodyPr>
          <a:lstStyle/>
          <a:p>
            <a:r>
              <a:rPr lang="en-US" dirty="0" err="1" smtClean="0"/>
              <a:t>Mohale</a:t>
            </a:r>
            <a:endParaRPr lang="en-US" dirty="0"/>
          </a:p>
        </p:txBody>
      </p:sp>
      <p:sp>
        <p:nvSpPr>
          <p:cNvPr id="111" name="TextBox 110"/>
          <p:cNvSpPr txBox="1"/>
          <p:nvPr/>
        </p:nvSpPr>
        <p:spPr>
          <a:xfrm>
            <a:off x="6550268" y="3682484"/>
            <a:ext cx="691664" cy="369332"/>
          </a:xfrm>
          <a:prstGeom prst="rect">
            <a:avLst/>
          </a:prstGeom>
          <a:noFill/>
        </p:spPr>
        <p:txBody>
          <a:bodyPr wrap="none" rtlCol="0">
            <a:spAutoFit/>
          </a:bodyPr>
          <a:lstStyle/>
          <a:p>
            <a:r>
              <a:rPr lang="en-US" dirty="0" err="1" smtClean="0"/>
              <a:t>Katse</a:t>
            </a:r>
            <a:endParaRPr lang="en-US" dirty="0"/>
          </a:p>
        </p:txBody>
      </p:sp>
      <p:sp>
        <p:nvSpPr>
          <p:cNvPr id="113" name="TextBox 112"/>
          <p:cNvSpPr txBox="1"/>
          <p:nvPr/>
        </p:nvSpPr>
        <p:spPr>
          <a:xfrm>
            <a:off x="7014467" y="4816979"/>
            <a:ext cx="864532" cy="369332"/>
          </a:xfrm>
          <a:prstGeom prst="rect">
            <a:avLst/>
          </a:prstGeom>
          <a:noFill/>
        </p:spPr>
        <p:txBody>
          <a:bodyPr wrap="none" rtlCol="0">
            <a:spAutoFit/>
          </a:bodyPr>
          <a:lstStyle/>
          <a:p>
            <a:r>
              <a:rPr lang="en-US" dirty="0" err="1" smtClean="0"/>
              <a:t>Polihali</a:t>
            </a:r>
            <a:endParaRPr lang="en-US" dirty="0"/>
          </a:p>
        </p:txBody>
      </p:sp>
      <p:cxnSp>
        <p:nvCxnSpPr>
          <p:cNvPr id="117" name="Straight Arrow Connector 116"/>
          <p:cNvCxnSpPr>
            <a:stCxn id="109" idx="0"/>
            <a:endCxn id="100" idx="4"/>
          </p:cNvCxnSpPr>
          <p:nvPr/>
        </p:nvCxnSpPr>
        <p:spPr>
          <a:xfrm flipH="1" flipV="1">
            <a:off x="6934200" y="4194798"/>
            <a:ext cx="386724" cy="462927"/>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00" idx="0"/>
            <a:endCxn id="128" idx="2"/>
          </p:cNvCxnSpPr>
          <p:nvPr/>
        </p:nvCxnSpPr>
        <p:spPr>
          <a:xfrm flipV="1">
            <a:off x="6858000" y="2363850"/>
            <a:ext cx="1673121" cy="160234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00" idx="5"/>
            <a:endCxn id="130" idx="2"/>
          </p:cNvCxnSpPr>
          <p:nvPr/>
        </p:nvCxnSpPr>
        <p:spPr>
          <a:xfrm flipV="1">
            <a:off x="6896100" y="2879730"/>
            <a:ext cx="1635021" cy="120076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28" name="Isosceles Triangle 127"/>
          <p:cNvSpPr/>
          <p:nvPr/>
        </p:nvSpPr>
        <p:spPr>
          <a:xfrm>
            <a:off x="8531121" y="213525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8531121" y="265113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8175055" y="2396098"/>
            <a:ext cx="893193" cy="369332"/>
          </a:xfrm>
          <a:prstGeom prst="rect">
            <a:avLst/>
          </a:prstGeom>
          <a:noFill/>
        </p:spPr>
        <p:txBody>
          <a:bodyPr wrap="none" rtlCol="0">
            <a:spAutoFit/>
          </a:bodyPr>
          <a:lstStyle/>
          <a:p>
            <a:r>
              <a:rPr lang="en-US" dirty="0" err="1" smtClean="0"/>
              <a:t>Muela</a:t>
            </a:r>
            <a:r>
              <a:rPr lang="en-US" dirty="0" smtClean="0"/>
              <a:t> I</a:t>
            </a:r>
            <a:endParaRPr lang="en-US" dirty="0"/>
          </a:p>
        </p:txBody>
      </p:sp>
      <p:sp>
        <p:nvSpPr>
          <p:cNvPr id="136" name="TextBox 135"/>
          <p:cNvSpPr txBox="1"/>
          <p:nvPr/>
        </p:nvSpPr>
        <p:spPr>
          <a:xfrm>
            <a:off x="8175054" y="1742599"/>
            <a:ext cx="950901" cy="369332"/>
          </a:xfrm>
          <a:prstGeom prst="rect">
            <a:avLst/>
          </a:prstGeom>
          <a:noFill/>
        </p:spPr>
        <p:txBody>
          <a:bodyPr wrap="none" rtlCol="0">
            <a:spAutoFit/>
          </a:bodyPr>
          <a:lstStyle/>
          <a:p>
            <a:r>
              <a:rPr lang="en-US" dirty="0" err="1" smtClean="0"/>
              <a:t>Muela</a:t>
            </a:r>
            <a:r>
              <a:rPr lang="en-US" dirty="0" smtClean="0"/>
              <a:t> II</a:t>
            </a:r>
            <a:endParaRPr lang="en-US" dirty="0"/>
          </a:p>
        </p:txBody>
      </p:sp>
      <p:sp>
        <p:nvSpPr>
          <p:cNvPr id="137" name="Hexagon 136"/>
          <p:cNvSpPr/>
          <p:nvPr/>
        </p:nvSpPr>
        <p:spPr>
          <a:xfrm>
            <a:off x="4991100" y="40346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7481670" y="373088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Hexagon 138"/>
          <p:cNvSpPr/>
          <p:nvPr/>
        </p:nvSpPr>
        <p:spPr>
          <a:xfrm>
            <a:off x="6693371" y="338001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719346" y="33941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a:off x="5943600" y="532313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Arrow Connector 141"/>
          <p:cNvCxnSpPr/>
          <p:nvPr/>
        </p:nvCxnSpPr>
        <p:spPr>
          <a:xfrm flipV="1">
            <a:off x="6096000" y="476114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4" name="Hexagon 143"/>
          <p:cNvSpPr/>
          <p:nvPr/>
        </p:nvSpPr>
        <p:spPr>
          <a:xfrm>
            <a:off x="4991100" y="5350015"/>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flipV="1">
            <a:off x="5143500" y="479277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46" name="Isosceles Triangle 145"/>
          <p:cNvSpPr/>
          <p:nvPr/>
        </p:nvSpPr>
        <p:spPr>
          <a:xfrm>
            <a:off x="3380296" y="3508602"/>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2854243" y="3217309"/>
            <a:ext cx="1238994" cy="369332"/>
          </a:xfrm>
          <a:prstGeom prst="rect">
            <a:avLst/>
          </a:prstGeom>
          <a:noFill/>
        </p:spPr>
        <p:txBody>
          <a:bodyPr wrap="none" rtlCol="0">
            <a:spAutoFit/>
          </a:bodyPr>
          <a:lstStyle/>
          <a:p>
            <a:r>
              <a:rPr lang="en-US" dirty="0" err="1" smtClean="0"/>
              <a:t>Weldebach</a:t>
            </a:r>
            <a:endParaRPr lang="en-US" dirty="0"/>
          </a:p>
        </p:txBody>
      </p:sp>
      <p:cxnSp>
        <p:nvCxnSpPr>
          <p:cNvPr id="148" name="Straight Arrow Connector 147"/>
          <p:cNvCxnSpPr/>
          <p:nvPr/>
        </p:nvCxnSpPr>
        <p:spPr>
          <a:xfrm flipV="1">
            <a:off x="3456496" y="2922814"/>
            <a:ext cx="0" cy="57150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558144" y="2683222"/>
            <a:ext cx="1122839" cy="276999"/>
          </a:xfrm>
          <a:prstGeom prst="rect">
            <a:avLst/>
          </a:prstGeom>
          <a:noFill/>
        </p:spPr>
        <p:txBody>
          <a:bodyPr wrap="square" rtlCol="0">
            <a:spAutoFit/>
          </a:bodyPr>
          <a:lstStyle/>
          <a:p>
            <a:pPr algn="ctr"/>
            <a:r>
              <a:rPr lang="en-US" sz="1200" dirty="0" smtClean="0"/>
              <a:t>Bloemfontein</a:t>
            </a:r>
            <a:endParaRPr lang="en-US" sz="1200" dirty="0"/>
          </a:p>
        </p:txBody>
      </p:sp>
      <p:cxnSp>
        <p:nvCxnSpPr>
          <p:cNvPr id="150" name="Straight Arrow Connector 149"/>
          <p:cNvCxnSpPr/>
          <p:nvPr/>
        </p:nvCxnSpPr>
        <p:spPr>
          <a:xfrm>
            <a:off x="4138183" y="2189559"/>
            <a:ext cx="0" cy="101900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3" name="Isosceles Triangle 152"/>
          <p:cNvSpPr/>
          <p:nvPr/>
        </p:nvSpPr>
        <p:spPr>
          <a:xfrm>
            <a:off x="4061983" y="2568922"/>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3581194" y="2337528"/>
            <a:ext cx="1166923" cy="369332"/>
          </a:xfrm>
          <a:prstGeom prst="rect">
            <a:avLst/>
          </a:prstGeom>
          <a:noFill/>
        </p:spPr>
        <p:txBody>
          <a:bodyPr wrap="none" rtlCol="0">
            <a:spAutoFit/>
          </a:bodyPr>
          <a:lstStyle/>
          <a:p>
            <a:r>
              <a:rPr lang="en-US" dirty="0" err="1" smtClean="0"/>
              <a:t>Knellpoort</a:t>
            </a:r>
            <a:endParaRPr lang="en-US" dirty="0"/>
          </a:p>
        </p:txBody>
      </p:sp>
      <p:cxnSp>
        <p:nvCxnSpPr>
          <p:cNvPr id="155" name="Straight Arrow Connector 154"/>
          <p:cNvCxnSpPr>
            <a:stCxn id="153" idx="2"/>
          </p:cNvCxnSpPr>
          <p:nvPr/>
        </p:nvCxnSpPr>
        <p:spPr>
          <a:xfrm flipH="1">
            <a:off x="3532696" y="2797522"/>
            <a:ext cx="529287" cy="38011"/>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60" name="Hexagon 159"/>
          <p:cNvSpPr/>
          <p:nvPr/>
        </p:nvSpPr>
        <p:spPr>
          <a:xfrm>
            <a:off x="3985783" y="1974567"/>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3417783" y="5591328"/>
            <a:ext cx="605488" cy="276999"/>
          </a:xfrm>
          <a:prstGeom prst="rect">
            <a:avLst/>
          </a:prstGeom>
          <a:noFill/>
        </p:spPr>
        <p:txBody>
          <a:bodyPr wrap="square" rtlCol="0">
            <a:spAutoFit/>
          </a:bodyPr>
          <a:lstStyle/>
          <a:p>
            <a:pPr algn="ctr"/>
            <a:r>
              <a:rPr lang="en-US" sz="1200" dirty="0" err="1" smtClean="0"/>
              <a:t>Kraai</a:t>
            </a:r>
            <a:endParaRPr lang="en-US" sz="1200" dirty="0"/>
          </a:p>
        </p:txBody>
      </p:sp>
      <p:sp>
        <p:nvSpPr>
          <p:cNvPr id="162" name="TextBox 161"/>
          <p:cNvSpPr txBox="1"/>
          <p:nvPr/>
        </p:nvSpPr>
        <p:spPr>
          <a:xfrm>
            <a:off x="2450373" y="5351902"/>
            <a:ext cx="914400" cy="276999"/>
          </a:xfrm>
          <a:prstGeom prst="rect">
            <a:avLst/>
          </a:prstGeom>
          <a:noFill/>
        </p:spPr>
        <p:txBody>
          <a:bodyPr wrap="square" rtlCol="0">
            <a:spAutoFit/>
          </a:bodyPr>
          <a:lstStyle/>
          <a:p>
            <a:pPr algn="ctr"/>
            <a:r>
              <a:rPr lang="en-US" sz="1200" dirty="0" err="1" smtClean="0"/>
              <a:t>Stormberg</a:t>
            </a:r>
            <a:endParaRPr lang="en-US" sz="1200" dirty="0"/>
          </a:p>
        </p:txBody>
      </p:sp>
      <p:cxnSp>
        <p:nvCxnSpPr>
          <p:cNvPr id="163" name="Straight Arrow Connector 162"/>
          <p:cNvCxnSpPr/>
          <p:nvPr/>
        </p:nvCxnSpPr>
        <p:spPr>
          <a:xfrm flipH="1" flipV="1">
            <a:off x="2915403" y="4360748"/>
            <a:ext cx="13273" cy="8007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4" name="Hexagon 163"/>
          <p:cNvSpPr/>
          <p:nvPr/>
        </p:nvSpPr>
        <p:spPr>
          <a:xfrm>
            <a:off x="2776070" y="517581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4715459" y="3770399"/>
            <a:ext cx="890683" cy="276999"/>
          </a:xfrm>
          <a:prstGeom prst="rect">
            <a:avLst/>
          </a:prstGeom>
          <a:noFill/>
        </p:spPr>
        <p:txBody>
          <a:bodyPr wrap="square" rtlCol="0">
            <a:spAutoFit/>
          </a:bodyPr>
          <a:lstStyle/>
          <a:p>
            <a:pPr algn="ctr"/>
            <a:r>
              <a:rPr lang="en-US" sz="1200" dirty="0" err="1" smtClean="0"/>
              <a:t>Makhaleng</a:t>
            </a:r>
            <a:endParaRPr lang="en-US" sz="1200" dirty="0"/>
          </a:p>
        </p:txBody>
      </p:sp>
      <p:sp>
        <p:nvSpPr>
          <p:cNvPr id="166" name="Hexagon 165"/>
          <p:cNvSpPr/>
          <p:nvPr/>
        </p:nvSpPr>
        <p:spPr>
          <a:xfrm>
            <a:off x="7878999" y="534608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Arrow Connector 166"/>
          <p:cNvCxnSpPr/>
          <p:nvPr/>
        </p:nvCxnSpPr>
        <p:spPr>
          <a:xfrm flipV="1">
            <a:off x="8031399" y="4784087"/>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68" name="Hexagon 167"/>
          <p:cNvSpPr/>
          <p:nvPr/>
        </p:nvSpPr>
        <p:spPr>
          <a:xfrm>
            <a:off x="6904728" y="531222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Arrow Connector 168"/>
          <p:cNvCxnSpPr/>
          <p:nvPr/>
        </p:nvCxnSpPr>
        <p:spPr>
          <a:xfrm flipV="1">
            <a:off x="7057128" y="4750230"/>
            <a:ext cx="0" cy="56199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479971" y="4163004"/>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3" name="Hexagon 172"/>
          <p:cNvSpPr/>
          <p:nvPr/>
        </p:nvSpPr>
        <p:spPr>
          <a:xfrm>
            <a:off x="8305800" y="392037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a:off x="5461164" y="3165024"/>
            <a:ext cx="997100" cy="276999"/>
          </a:xfrm>
          <a:prstGeom prst="rect">
            <a:avLst/>
          </a:prstGeom>
          <a:noFill/>
        </p:spPr>
        <p:txBody>
          <a:bodyPr wrap="square" rtlCol="0">
            <a:spAutoFit/>
          </a:bodyPr>
          <a:lstStyle/>
          <a:p>
            <a:pPr algn="ctr"/>
            <a:r>
              <a:rPr lang="en-US" sz="1200" dirty="0" err="1" smtClean="0"/>
              <a:t>Senqunyane</a:t>
            </a:r>
            <a:endParaRPr lang="en-US" sz="1200" dirty="0"/>
          </a:p>
        </p:txBody>
      </p:sp>
      <p:sp>
        <p:nvSpPr>
          <p:cNvPr id="175" name="TextBox 174"/>
          <p:cNvSpPr txBox="1"/>
          <p:nvPr/>
        </p:nvSpPr>
        <p:spPr>
          <a:xfrm>
            <a:off x="6400178" y="3143347"/>
            <a:ext cx="1046020" cy="276999"/>
          </a:xfrm>
          <a:prstGeom prst="rect">
            <a:avLst/>
          </a:prstGeom>
          <a:noFill/>
        </p:spPr>
        <p:txBody>
          <a:bodyPr wrap="square" rtlCol="0">
            <a:spAutoFit/>
          </a:bodyPr>
          <a:lstStyle/>
          <a:p>
            <a:pPr algn="ctr"/>
            <a:r>
              <a:rPr lang="en-US" sz="1200" dirty="0" err="1" smtClean="0"/>
              <a:t>Madibamatso</a:t>
            </a:r>
            <a:endParaRPr lang="en-US" sz="1200" dirty="0"/>
          </a:p>
        </p:txBody>
      </p:sp>
      <p:sp>
        <p:nvSpPr>
          <p:cNvPr id="176" name="TextBox 175"/>
          <p:cNvSpPr txBox="1"/>
          <p:nvPr/>
        </p:nvSpPr>
        <p:spPr>
          <a:xfrm>
            <a:off x="7360982" y="3907270"/>
            <a:ext cx="840953" cy="276999"/>
          </a:xfrm>
          <a:prstGeom prst="rect">
            <a:avLst/>
          </a:prstGeom>
          <a:noFill/>
        </p:spPr>
        <p:txBody>
          <a:bodyPr wrap="square" rtlCol="0">
            <a:spAutoFit/>
          </a:bodyPr>
          <a:lstStyle/>
          <a:p>
            <a:pPr algn="ctr"/>
            <a:r>
              <a:rPr lang="en-US" sz="1200" dirty="0" err="1" smtClean="0"/>
              <a:t>Matsoku</a:t>
            </a:r>
            <a:endParaRPr lang="en-US" sz="1200" dirty="0"/>
          </a:p>
        </p:txBody>
      </p:sp>
      <p:sp>
        <p:nvSpPr>
          <p:cNvPr id="177" name="TextBox 176"/>
          <p:cNvSpPr txBox="1"/>
          <p:nvPr/>
        </p:nvSpPr>
        <p:spPr>
          <a:xfrm>
            <a:off x="1361386" y="6405477"/>
            <a:ext cx="782715" cy="461665"/>
          </a:xfrm>
          <a:prstGeom prst="rect">
            <a:avLst/>
          </a:prstGeom>
          <a:noFill/>
        </p:spPr>
        <p:txBody>
          <a:bodyPr wrap="none" rtlCol="0">
            <a:spAutoFit/>
          </a:bodyPr>
          <a:lstStyle/>
          <a:p>
            <a:pPr algn="ctr"/>
            <a:r>
              <a:rPr lang="en-US" sz="1200" dirty="0" smtClean="0"/>
              <a:t>Fish River</a:t>
            </a:r>
          </a:p>
          <a:p>
            <a:pPr algn="ctr"/>
            <a:r>
              <a:rPr lang="en-US" sz="1200" dirty="0" smtClean="0"/>
              <a:t>Transfer</a:t>
            </a:r>
            <a:endParaRPr lang="en-US" sz="1200" dirty="0"/>
          </a:p>
        </p:txBody>
      </p:sp>
      <p:sp>
        <p:nvSpPr>
          <p:cNvPr id="178" name="TextBox 177"/>
          <p:cNvSpPr txBox="1"/>
          <p:nvPr/>
        </p:nvSpPr>
        <p:spPr>
          <a:xfrm>
            <a:off x="1023257" y="5506425"/>
            <a:ext cx="685799" cy="276999"/>
          </a:xfrm>
          <a:prstGeom prst="rect">
            <a:avLst/>
          </a:prstGeom>
          <a:noFill/>
        </p:spPr>
        <p:txBody>
          <a:bodyPr wrap="square" rtlCol="0">
            <a:spAutoFit/>
          </a:bodyPr>
          <a:lstStyle/>
          <a:p>
            <a:pPr algn="ctr"/>
            <a:r>
              <a:rPr lang="en-US" sz="1200" dirty="0" err="1" smtClean="0"/>
              <a:t>Seekoei</a:t>
            </a:r>
            <a:endParaRPr lang="en-US" sz="1200" dirty="0"/>
          </a:p>
        </p:txBody>
      </p:sp>
      <p:cxnSp>
        <p:nvCxnSpPr>
          <p:cNvPr id="179" name="Straight Arrow Connector 178"/>
          <p:cNvCxnSpPr/>
          <p:nvPr/>
        </p:nvCxnSpPr>
        <p:spPr>
          <a:xfrm>
            <a:off x="4985656" y="2088866"/>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0" name="Hexagon 179"/>
          <p:cNvSpPr/>
          <p:nvPr/>
        </p:nvSpPr>
        <p:spPr>
          <a:xfrm>
            <a:off x="4811485" y="1846233"/>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Arrow Connector 180"/>
          <p:cNvCxnSpPr/>
          <p:nvPr/>
        </p:nvCxnSpPr>
        <p:spPr>
          <a:xfrm>
            <a:off x="5702184" y="1632245"/>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2" name="Hexagon 181"/>
          <p:cNvSpPr/>
          <p:nvPr/>
        </p:nvSpPr>
        <p:spPr>
          <a:xfrm>
            <a:off x="5528013" y="1389612"/>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Arrow Connector 182"/>
          <p:cNvCxnSpPr/>
          <p:nvPr/>
        </p:nvCxnSpPr>
        <p:spPr>
          <a:xfrm>
            <a:off x="6542454" y="111724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4" name="Hexagon 183"/>
          <p:cNvSpPr/>
          <p:nvPr/>
        </p:nvSpPr>
        <p:spPr>
          <a:xfrm>
            <a:off x="6368283" y="87461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Arrow Connector 184"/>
          <p:cNvCxnSpPr/>
          <p:nvPr/>
        </p:nvCxnSpPr>
        <p:spPr>
          <a:xfrm>
            <a:off x="7351040" y="606529"/>
            <a:ext cx="0" cy="60902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6" name="Hexagon 185"/>
          <p:cNvSpPr/>
          <p:nvPr/>
        </p:nvSpPr>
        <p:spPr>
          <a:xfrm>
            <a:off x="7176869" y="363896"/>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p:cNvSpPr txBox="1"/>
          <p:nvPr/>
        </p:nvSpPr>
        <p:spPr>
          <a:xfrm>
            <a:off x="4606850" y="1618212"/>
            <a:ext cx="727150" cy="276999"/>
          </a:xfrm>
          <a:prstGeom prst="rect">
            <a:avLst/>
          </a:prstGeom>
          <a:noFill/>
        </p:spPr>
        <p:txBody>
          <a:bodyPr wrap="square" rtlCol="0">
            <a:spAutoFit/>
          </a:bodyPr>
          <a:lstStyle/>
          <a:p>
            <a:pPr algn="ctr"/>
            <a:r>
              <a:rPr lang="en-US" sz="1200" dirty="0" err="1" smtClean="0"/>
              <a:t>Leeu</a:t>
            </a:r>
            <a:endParaRPr lang="en-US" sz="1200" dirty="0"/>
          </a:p>
        </p:txBody>
      </p:sp>
      <p:sp>
        <p:nvSpPr>
          <p:cNvPr id="188" name="TextBox 187"/>
          <p:cNvSpPr txBox="1"/>
          <p:nvPr/>
        </p:nvSpPr>
        <p:spPr>
          <a:xfrm>
            <a:off x="5355771" y="1145858"/>
            <a:ext cx="727150" cy="276999"/>
          </a:xfrm>
          <a:prstGeom prst="rect">
            <a:avLst/>
          </a:prstGeom>
          <a:noFill/>
        </p:spPr>
        <p:txBody>
          <a:bodyPr wrap="square" rtlCol="0">
            <a:spAutoFit/>
          </a:bodyPr>
          <a:lstStyle/>
          <a:p>
            <a:pPr algn="ctr"/>
            <a:r>
              <a:rPr lang="en-US" sz="1200" dirty="0" err="1" smtClean="0"/>
              <a:t>Mopeli</a:t>
            </a:r>
            <a:endParaRPr lang="en-US" sz="1200" dirty="0"/>
          </a:p>
        </p:txBody>
      </p:sp>
      <p:sp>
        <p:nvSpPr>
          <p:cNvPr id="189" name="TextBox 188"/>
          <p:cNvSpPr txBox="1"/>
          <p:nvPr/>
        </p:nvSpPr>
        <p:spPr>
          <a:xfrm>
            <a:off x="6125151" y="634040"/>
            <a:ext cx="867545" cy="276999"/>
          </a:xfrm>
          <a:prstGeom prst="rect">
            <a:avLst/>
          </a:prstGeom>
          <a:noFill/>
        </p:spPr>
        <p:txBody>
          <a:bodyPr wrap="square" rtlCol="0">
            <a:spAutoFit/>
          </a:bodyPr>
          <a:lstStyle/>
          <a:p>
            <a:pPr algn="ctr"/>
            <a:r>
              <a:rPr lang="en-US" sz="1200" dirty="0" err="1" smtClean="0"/>
              <a:t>Muelspruit</a:t>
            </a:r>
            <a:endParaRPr lang="en-US" sz="1200" dirty="0"/>
          </a:p>
        </p:txBody>
      </p:sp>
      <p:sp>
        <p:nvSpPr>
          <p:cNvPr id="190" name="TextBox 189"/>
          <p:cNvSpPr txBox="1"/>
          <p:nvPr/>
        </p:nvSpPr>
        <p:spPr>
          <a:xfrm>
            <a:off x="6950529" y="136071"/>
            <a:ext cx="928470" cy="276999"/>
          </a:xfrm>
          <a:prstGeom prst="rect">
            <a:avLst/>
          </a:prstGeom>
          <a:noFill/>
        </p:spPr>
        <p:txBody>
          <a:bodyPr wrap="square" rtlCol="0">
            <a:spAutoFit/>
          </a:bodyPr>
          <a:lstStyle/>
          <a:p>
            <a:pPr algn="ctr"/>
            <a:r>
              <a:rPr lang="en-US" sz="1200" dirty="0" err="1" smtClean="0"/>
              <a:t>Brandwater</a:t>
            </a:r>
            <a:endParaRPr lang="en-US" sz="1200" dirty="0"/>
          </a:p>
        </p:txBody>
      </p:sp>
      <p:cxnSp>
        <p:nvCxnSpPr>
          <p:cNvPr id="202" name="Straight Arrow Connector 201"/>
          <p:cNvCxnSpPr/>
          <p:nvPr/>
        </p:nvCxnSpPr>
        <p:spPr>
          <a:xfrm flipH="1" flipV="1">
            <a:off x="3051589" y="3960656"/>
            <a:ext cx="934195" cy="2023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06" name="Isosceles Triangle 205"/>
          <p:cNvSpPr/>
          <p:nvPr/>
        </p:nvSpPr>
        <p:spPr>
          <a:xfrm>
            <a:off x="3532696" y="3943069"/>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3184527" y="4061830"/>
            <a:ext cx="908710" cy="369332"/>
          </a:xfrm>
          <a:prstGeom prst="rect">
            <a:avLst/>
          </a:prstGeom>
          <a:noFill/>
        </p:spPr>
        <p:txBody>
          <a:bodyPr wrap="none" rtlCol="0">
            <a:spAutoFit/>
          </a:bodyPr>
          <a:lstStyle/>
          <a:p>
            <a:r>
              <a:rPr lang="en-US" dirty="0" smtClean="0"/>
              <a:t>Egmont</a:t>
            </a:r>
            <a:endParaRPr lang="en-US" dirty="0"/>
          </a:p>
        </p:txBody>
      </p:sp>
      <p:sp>
        <p:nvSpPr>
          <p:cNvPr id="211" name="Hexagon 210"/>
          <p:cNvSpPr/>
          <p:nvPr/>
        </p:nvSpPr>
        <p:spPr>
          <a:xfrm>
            <a:off x="3985783" y="4057069"/>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Arrow Connector 211"/>
          <p:cNvCxnSpPr/>
          <p:nvPr/>
        </p:nvCxnSpPr>
        <p:spPr>
          <a:xfrm flipH="1" flipV="1">
            <a:off x="6995363" y="1432192"/>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3" name="Hexagon 212"/>
          <p:cNvSpPr/>
          <p:nvPr/>
        </p:nvSpPr>
        <p:spPr>
          <a:xfrm>
            <a:off x="7726599" y="132805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7705328" y="1533843"/>
            <a:ext cx="769035" cy="276999"/>
          </a:xfrm>
          <a:prstGeom prst="rect">
            <a:avLst/>
          </a:prstGeom>
          <a:noFill/>
        </p:spPr>
        <p:txBody>
          <a:bodyPr wrap="square" rtlCol="0">
            <a:spAutoFit/>
          </a:bodyPr>
          <a:lstStyle/>
          <a:p>
            <a:pPr algn="ctr"/>
            <a:r>
              <a:rPr lang="en-US" sz="1200" dirty="0" err="1" smtClean="0"/>
              <a:t>Lisoloane</a:t>
            </a:r>
            <a:endParaRPr lang="en-US" sz="1200" dirty="0"/>
          </a:p>
        </p:txBody>
      </p:sp>
      <p:cxnSp>
        <p:nvCxnSpPr>
          <p:cNvPr id="218" name="Straight Arrow Connector 217"/>
          <p:cNvCxnSpPr/>
          <p:nvPr/>
        </p:nvCxnSpPr>
        <p:spPr>
          <a:xfrm flipH="1" flipV="1">
            <a:off x="6193304" y="1936755"/>
            <a:ext cx="731239" cy="180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9" name="Hexagon 218"/>
          <p:cNvSpPr/>
          <p:nvPr/>
        </p:nvSpPr>
        <p:spPr>
          <a:xfrm>
            <a:off x="6924540" y="1832621"/>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Box 219"/>
          <p:cNvSpPr txBox="1"/>
          <p:nvPr/>
        </p:nvSpPr>
        <p:spPr>
          <a:xfrm>
            <a:off x="6825010" y="1988607"/>
            <a:ext cx="769035" cy="461665"/>
          </a:xfrm>
          <a:prstGeom prst="rect">
            <a:avLst/>
          </a:prstGeom>
          <a:noFill/>
        </p:spPr>
        <p:txBody>
          <a:bodyPr wrap="square" rtlCol="0">
            <a:spAutoFit/>
          </a:bodyPr>
          <a:lstStyle/>
          <a:p>
            <a:pPr algn="ctr"/>
            <a:r>
              <a:rPr lang="en-US" sz="1200" dirty="0" smtClean="0"/>
              <a:t>Little Caledon</a:t>
            </a:r>
            <a:endParaRPr lang="en-US" sz="1200" dirty="0"/>
          </a:p>
        </p:txBody>
      </p:sp>
      <p:sp>
        <p:nvSpPr>
          <p:cNvPr id="221" name="Freeform 220"/>
          <p:cNvSpPr/>
          <p:nvPr/>
        </p:nvSpPr>
        <p:spPr>
          <a:xfrm>
            <a:off x="4506686" y="696686"/>
            <a:ext cx="4637314" cy="5442857"/>
          </a:xfrm>
          <a:custGeom>
            <a:avLst/>
            <a:gdLst>
              <a:gd name="connsiteX0" fmla="*/ 21771 w 4637314"/>
              <a:gd name="connsiteY0" fmla="*/ 4049485 h 5442857"/>
              <a:gd name="connsiteX1" fmla="*/ 0 w 4637314"/>
              <a:gd name="connsiteY1" fmla="*/ 3233057 h 5442857"/>
              <a:gd name="connsiteX2" fmla="*/ 239485 w 4637314"/>
              <a:gd name="connsiteY2" fmla="*/ 2111828 h 5442857"/>
              <a:gd name="connsiteX3" fmla="*/ 250371 w 4637314"/>
              <a:gd name="connsiteY3" fmla="*/ 2068285 h 5442857"/>
              <a:gd name="connsiteX4" fmla="*/ 3570514 w 4637314"/>
              <a:gd name="connsiteY4" fmla="*/ 0 h 5442857"/>
              <a:gd name="connsiteX5" fmla="*/ 3984171 w 4637314"/>
              <a:gd name="connsiteY5" fmla="*/ 141514 h 5442857"/>
              <a:gd name="connsiteX6" fmla="*/ 4397828 w 4637314"/>
              <a:gd name="connsiteY6" fmla="*/ 522514 h 5442857"/>
              <a:gd name="connsiteX7" fmla="*/ 4517571 w 4637314"/>
              <a:gd name="connsiteY7" fmla="*/ 914400 h 5442857"/>
              <a:gd name="connsiteX8" fmla="*/ 4593771 w 4637314"/>
              <a:gd name="connsiteY8" fmla="*/ 1632857 h 5442857"/>
              <a:gd name="connsiteX9" fmla="*/ 4593771 w 4637314"/>
              <a:gd name="connsiteY9" fmla="*/ 2220685 h 5442857"/>
              <a:gd name="connsiteX10" fmla="*/ 4637314 w 4637314"/>
              <a:gd name="connsiteY10" fmla="*/ 3276600 h 5442857"/>
              <a:gd name="connsiteX11" fmla="*/ 4517571 w 4637314"/>
              <a:gd name="connsiteY11" fmla="*/ 4506685 h 5442857"/>
              <a:gd name="connsiteX12" fmla="*/ 4234543 w 4637314"/>
              <a:gd name="connsiteY12" fmla="*/ 4953000 h 5442857"/>
              <a:gd name="connsiteX13" fmla="*/ 3048000 w 4637314"/>
              <a:gd name="connsiteY13" fmla="*/ 5442857 h 5442857"/>
              <a:gd name="connsiteX14" fmla="*/ 1730828 w 4637314"/>
              <a:gd name="connsiteY14" fmla="*/ 5388428 h 5442857"/>
              <a:gd name="connsiteX15" fmla="*/ 598714 w 4637314"/>
              <a:gd name="connsiteY15" fmla="*/ 5214257 h 5442857"/>
              <a:gd name="connsiteX16" fmla="*/ 283028 w 4637314"/>
              <a:gd name="connsiteY16" fmla="*/ 4953000 h 5442857"/>
              <a:gd name="connsiteX17" fmla="*/ 76200 w 4637314"/>
              <a:gd name="connsiteY17" fmla="*/ 4419600 h 5442857"/>
              <a:gd name="connsiteX18" fmla="*/ 21771 w 4637314"/>
              <a:gd name="connsiteY18" fmla="*/ 4049485 h 544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37314" h="5442857">
                <a:moveTo>
                  <a:pt x="21771" y="4049485"/>
                </a:moveTo>
                <a:lnTo>
                  <a:pt x="0" y="3233057"/>
                </a:lnTo>
                <a:lnTo>
                  <a:pt x="239485" y="2111828"/>
                </a:lnTo>
                <a:lnTo>
                  <a:pt x="250371" y="2068285"/>
                </a:lnTo>
                <a:lnTo>
                  <a:pt x="3570514" y="0"/>
                </a:lnTo>
                <a:lnTo>
                  <a:pt x="3984171" y="141514"/>
                </a:lnTo>
                <a:lnTo>
                  <a:pt x="4397828" y="522514"/>
                </a:lnTo>
                <a:lnTo>
                  <a:pt x="4517571" y="914400"/>
                </a:lnTo>
                <a:lnTo>
                  <a:pt x="4593771" y="1632857"/>
                </a:lnTo>
                <a:lnTo>
                  <a:pt x="4593771" y="2220685"/>
                </a:lnTo>
                <a:lnTo>
                  <a:pt x="4637314" y="3276600"/>
                </a:lnTo>
                <a:lnTo>
                  <a:pt x="4517571" y="4506685"/>
                </a:lnTo>
                <a:lnTo>
                  <a:pt x="4234543" y="4953000"/>
                </a:lnTo>
                <a:lnTo>
                  <a:pt x="3048000" y="5442857"/>
                </a:lnTo>
                <a:lnTo>
                  <a:pt x="1730828" y="5388428"/>
                </a:lnTo>
                <a:lnTo>
                  <a:pt x="598714" y="5214257"/>
                </a:lnTo>
                <a:lnTo>
                  <a:pt x="283028" y="4953000"/>
                </a:lnTo>
                <a:lnTo>
                  <a:pt x="76200" y="4419600"/>
                </a:lnTo>
                <a:lnTo>
                  <a:pt x="21771" y="4049485"/>
                </a:lnTo>
                <a:close/>
              </a:path>
            </a:pathLst>
          </a:custGeom>
          <a:noFill/>
          <a:ln w="3175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5210793" y="2153678"/>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7421692" y="1639880"/>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Arrow Connector 227"/>
          <p:cNvCxnSpPr/>
          <p:nvPr/>
        </p:nvCxnSpPr>
        <p:spPr>
          <a:xfrm>
            <a:off x="4985549" y="2232174"/>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30" name="Rectangle 229"/>
          <p:cNvSpPr/>
          <p:nvPr/>
        </p:nvSpPr>
        <p:spPr>
          <a:xfrm>
            <a:off x="5940244" y="1677003"/>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Arrow Connector 230"/>
          <p:cNvCxnSpPr/>
          <p:nvPr/>
        </p:nvCxnSpPr>
        <p:spPr>
          <a:xfrm>
            <a:off x="5715000" y="1755499"/>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32" name="Rectangle 231"/>
          <p:cNvSpPr/>
          <p:nvPr/>
        </p:nvSpPr>
        <p:spPr>
          <a:xfrm>
            <a:off x="6784168" y="1150752"/>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Arrow Connector 232"/>
          <p:cNvCxnSpPr/>
          <p:nvPr/>
        </p:nvCxnSpPr>
        <p:spPr>
          <a:xfrm>
            <a:off x="6558924" y="1229248"/>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7581063" y="661732"/>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5" name="Straight Arrow Connector 234"/>
          <p:cNvCxnSpPr/>
          <p:nvPr/>
        </p:nvCxnSpPr>
        <p:spPr>
          <a:xfrm>
            <a:off x="7355819" y="740228"/>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7475670" y="1470092"/>
            <a:ext cx="6000" cy="1697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6628524" y="2107640"/>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Arrow Connector 239"/>
          <p:cNvCxnSpPr/>
          <p:nvPr/>
        </p:nvCxnSpPr>
        <p:spPr>
          <a:xfrm>
            <a:off x="6682502" y="1937852"/>
            <a:ext cx="6000" cy="1697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2810173" y="48098"/>
            <a:ext cx="3669735" cy="1384995"/>
          </a:xfrm>
          <a:prstGeom prst="rect">
            <a:avLst/>
          </a:prstGeom>
          <a:noFill/>
        </p:spPr>
        <p:txBody>
          <a:bodyPr wrap="square" rtlCol="0">
            <a:spAutoFit/>
          </a:bodyPr>
          <a:lstStyle/>
          <a:p>
            <a:r>
              <a:rPr lang="en-US" sz="2800" b="1" dirty="0" smtClean="0">
                <a:solidFill>
                  <a:srgbClr val="FFC000"/>
                </a:solidFill>
                <a:effectLst>
                  <a:outerShdw blurRad="38100" dist="38100" dir="2700000" algn="tl">
                    <a:srgbClr val="000000">
                      <a:alpha val="43137"/>
                    </a:srgbClr>
                  </a:outerShdw>
                </a:effectLst>
              </a:rPr>
              <a:t>Simplified Schematic of Upper Orange-</a:t>
            </a:r>
            <a:r>
              <a:rPr lang="en-US" sz="2800" b="1" dirty="0" err="1" smtClean="0">
                <a:solidFill>
                  <a:srgbClr val="FFC000"/>
                </a:solidFill>
                <a:effectLst>
                  <a:outerShdw blurRad="38100" dist="38100" dir="2700000" algn="tl">
                    <a:srgbClr val="000000">
                      <a:alpha val="43137"/>
                    </a:srgbClr>
                  </a:outerShdw>
                </a:effectLst>
              </a:rPr>
              <a:t>Senqu</a:t>
            </a:r>
            <a:r>
              <a:rPr lang="en-US" sz="2800" b="1" dirty="0" smtClean="0">
                <a:solidFill>
                  <a:srgbClr val="FFC000"/>
                </a:solidFill>
                <a:effectLst>
                  <a:outerShdw blurRad="38100" dist="38100" dir="2700000" algn="tl">
                    <a:srgbClr val="000000">
                      <a:alpha val="43137"/>
                    </a:srgbClr>
                  </a:outerShdw>
                </a:effectLst>
              </a:rPr>
              <a:t> River System</a:t>
            </a:r>
            <a:endParaRPr lang="en-US" sz="2800" b="1" dirty="0">
              <a:solidFill>
                <a:srgbClr val="FFC000"/>
              </a:solidFill>
              <a:effectLst>
                <a:outerShdw blurRad="38100" dist="38100" dir="2700000" algn="tl">
                  <a:srgbClr val="000000">
                    <a:alpha val="43137"/>
                  </a:srgbClr>
                </a:outerShdw>
              </a:effectLst>
            </a:endParaRPr>
          </a:p>
        </p:txBody>
      </p:sp>
      <p:cxnSp>
        <p:nvCxnSpPr>
          <p:cNvPr id="242" name="Straight Arrow Connector 241"/>
          <p:cNvCxnSpPr>
            <a:stCxn id="243" idx="3"/>
          </p:cNvCxnSpPr>
          <p:nvPr/>
        </p:nvCxnSpPr>
        <p:spPr>
          <a:xfrm flipH="1">
            <a:off x="4811485" y="2804188"/>
            <a:ext cx="526600" cy="596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43" name="Hexagon 242"/>
          <p:cNvSpPr/>
          <p:nvPr/>
        </p:nvSpPr>
        <p:spPr>
          <a:xfrm>
            <a:off x="5338085" y="2689888"/>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extBox 243"/>
          <p:cNvSpPr txBox="1"/>
          <p:nvPr/>
        </p:nvSpPr>
        <p:spPr>
          <a:xfrm>
            <a:off x="5061515" y="2899886"/>
            <a:ext cx="998548" cy="276999"/>
          </a:xfrm>
          <a:prstGeom prst="rect">
            <a:avLst/>
          </a:prstGeom>
          <a:noFill/>
        </p:spPr>
        <p:txBody>
          <a:bodyPr wrap="square" rtlCol="0">
            <a:spAutoFit/>
          </a:bodyPr>
          <a:lstStyle/>
          <a:p>
            <a:pPr algn="ctr"/>
            <a:r>
              <a:rPr lang="en-US" sz="1200" dirty="0" err="1" smtClean="0"/>
              <a:t>Tsanatalana</a:t>
            </a:r>
            <a:endParaRPr lang="en-US" sz="1200" dirty="0"/>
          </a:p>
        </p:txBody>
      </p:sp>
      <p:sp>
        <p:nvSpPr>
          <p:cNvPr id="245" name="Rectangle 244"/>
          <p:cNvSpPr/>
          <p:nvPr/>
        </p:nvSpPr>
        <p:spPr>
          <a:xfrm>
            <a:off x="4962154" y="2979938"/>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Arrow Connector 245"/>
          <p:cNvCxnSpPr/>
          <p:nvPr/>
        </p:nvCxnSpPr>
        <p:spPr>
          <a:xfrm>
            <a:off x="5016132" y="2810150"/>
            <a:ext cx="6000" cy="1697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457201" y="4267200"/>
            <a:ext cx="0" cy="797886"/>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63695" y="5229426"/>
            <a:ext cx="875252" cy="276999"/>
          </a:xfrm>
          <a:prstGeom prst="rect">
            <a:avLst/>
          </a:prstGeom>
          <a:noFill/>
        </p:spPr>
        <p:txBody>
          <a:bodyPr wrap="square" rtlCol="0">
            <a:spAutoFit/>
          </a:bodyPr>
          <a:lstStyle/>
          <a:p>
            <a:pPr algn="ctr"/>
            <a:r>
              <a:rPr lang="en-US" sz="1200" dirty="0" smtClean="0"/>
              <a:t>Hopetown</a:t>
            </a:r>
            <a:endParaRPr lang="en-US" sz="1200" dirty="0"/>
          </a:p>
        </p:txBody>
      </p:sp>
      <p:cxnSp>
        <p:nvCxnSpPr>
          <p:cNvPr id="261" name="Straight Arrow Connector 260"/>
          <p:cNvCxnSpPr>
            <a:stCxn id="262" idx="3"/>
          </p:cNvCxnSpPr>
          <p:nvPr/>
        </p:nvCxnSpPr>
        <p:spPr>
          <a:xfrm flipH="1">
            <a:off x="5355771" y="2446804"/>
            <a:ext cx="870330" cy="298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2" name="Hexagon 261"/>
          <p:cNvSpPr/>
          <p:nvPr/>
        </p:nvSpPr>
        <p:spPr>
          <a:xfrm>
            <a:off x="6226101" y="2332504"/>
            <a:ext cx="304800" cy="2286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p:cNvSpPr txBox="1"/>
          <p:nvPr/>
        </p:nvSpPr>
        <p:spPr>
          <a:xfrm>
            <a:off x="5959714" y="2502445"/>
            <a:ext cx="998548" cy="276999"/>
          </a:xfrm>
          <a:prstGeom prst="rect">
            <a:avLst/>
          </a:prstGeom>
          <a:noFill/>
        </p:spPr>
        <p:txBody>
          <a:bodyPr wrap="square" rtlCol="0">
            <a:spAutoFit/>
          </a:bodyPr>
          <a:lstStyle/>
          <a:p>
            <a:pPr algn="ctr"/>
            <a:r>
              <a:rPr lang="en-US" sz="1200" dirty="0" err="1" smtClean="0"/>
              <a:t>Tsoaing</a:t>
            </a:r>
            <a:endParaRPr lang="en-US" sz="1200" dirty="0"/>
          </a:p>
        </p:txBody>
      </p:sp>
      <p:sp>
        <p:nvSpPr>
          <p:cNvPr id="264" name="Rectangle 263"/>
          <p:cNvSpPr/>
          <p:nvPr/>
        </p:nvSpPr>
        <p:spPr>
          <a:xfrm>
            <a:off x="5829300" y="2610299"/>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Arrow Connector 264"/>
          <p:cNvCxnSpPr/>
          <p:nvPr/>
        </p:nvCxnSpPr>
        <p:spPr>
          <a:xfrm>
            <a:off x="5883278" y="2440511"/>
            <a:ext cx="6000" cy="16978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734928" y="4135913"/>
            <a:ext cx="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752486" y="4294513"/>
            <a:ext cx="23851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2" name="Oval 271"/>
          <p:cNvSpPr/>
          <p:nvPr/>
        </p:nvSpPr>
        <p:spPr>
          <a:xfrm>
            <a:off x="432705" y="836907"/>
            <a:ext cx="190501" cy="192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833645" y="2203167"/>
            <a:ext cx="190501" cy="192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Arrow Connector 276"/>
          <p:cNvCxnSpPr>
            <a:endCxn id="276" idx="2"/>
          </p:cNvCxnSpPr>
          <p:nvPr/>
        </p:nvCxnSpPr>
        <p:spPr>
          <a:xfrm flipV="1">
            <a:off x="5566946" y="2299256"/>
            <a:ext cx="266699" cy="23378"/>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279" name="TextBox 278"/>
          <p:cNvSpPr txBox="1"/>
          <p:nvPr/>
        </p:nvSpPr>
        <p:spPr>
          <a:xfrm>
            <a:off x="5905500" y="2078961"/>
            <a:ext cx="764862" cy="276999"/>
          </a:xfrm>
          <a:prstGeom prst="rect">
            <a:avLst/>
          </a:prstGeom>
          <a:noFill/>
        </p:spPr>
        <p:txBody>
          <a:bodyPr wrap="square" rtlCol="0">
            <a:spAutoFit/>
          </a:bodyPr>
          <a:lstStyle/>
          <a:p>
            <a:pPr algn="ctr"/>
            <a:r>
              <a:rPr lang="en-US" sz="1200" dirty="0" smtClean="0"/>
              <a:t>Maseru</a:t>
            </a:r>
            <a:endParaRPr lang="en-US" sz="1200" dirty="0"/>
          </a:p>
        </p:txBody>
      </p:sp>
      <p:sp>
        <p:nvSpPr>
          <p:cNvPr id="280" name="Oval 279"/>
          <p:cNvSpPr/>
          <p:nvPr/>
        </p:nvSpPr>
        <p:spPr>
          <a:xfrm>
            <a:off x="6000749" y="2610299"/>
            <a:ext cx="124401" cy="169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3364773" y="4754642"/>
            <a:ext cx="124401" cy="169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7579869" y="1641697"/>
            <a:ext cx="124401" cy="169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795673" y="2118594"/>
            <a:ext cx="124401" cy="169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771521" y="2979938"/>
            <a:ext cx="124401" cy="1691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2108782" y="4532215"/>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2555516" y="4680493"/>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103709" y="3804630"/>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373048" y="5011395"/>
            <a:ext cx="123207" cy="175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0" name="Straight Arrow Connector 289"/>
          <p:cNvCxnSpPr/>
          <p:nvPr/>
        </p:nvCxnSpPr>
        <p:spPr>
          <a:xfrm flipH="1">
            <a:off x="2700076" y="4784087"/>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2" name="Straight Arrow Connector 291"/>
          <p:cNvCxnSpPr/>
          <p:nvPr/>
        </p:nvCxnSpPr>
        <p:spPr>
          <a:xfrm flipH="1">
            <a:off x="3494596" y="4966177"/>
            <a:ext cx="228600"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a:off x="2170385" y="4274753"/>
            <a:ext cx="0" cy="246545"/>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V="1">
            <a:off x="1171962" y="3997074"/>
            <a:ext cx="0" cy="277679"/>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361950" y="5086323"/>
            <a:ext cx="190501" cy="1921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p:nvPr/>
        </p:nvCxnSpPr>
        <p:spPr>
          <a:xfrm>
            <a:off x="6738740" y="4300055"/>
            <a:ext cx="23851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176245" y="4184269"/>
            <a:ext cx="23851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7176869" y="4646840"/>
            <a:ext cx="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75079836-2D52-4B4E-AB70-CA78DEE9FCF5}" type="slidenum">
              <a:rPr lang="en-US" smtClean="0"/>
              <a:t>27</a:t>
            </a:fld>
            <a:endParaRPr lang="en-US"/>
          </a:p>
        </p:txBody>
      </p:sp>
    </p:spTree>
    <p:extLst>
      <p:ext uri="{BB962C8B-B14F-4D97-AF65-F5344CB8AC3E}">
        <p14:creationId xmlns:p14="http://schemas.microsoft.com/office/powerpoint/2010/main" val="1607735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WRYM and WEAP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2009951"/>
              </p:ext>
            </p:extLst>
          </p:nvPr>
        </p:nvGraphicFramePr>
        <p:xfrm>
          <a:off x="457200" y="1066800"/>
          <a:ext cx="8229600" cy="5684520"/>
        </p:xfrm>
        <a:graphic>
          <a:graphicData uri="http://schemas.openxmlformats.org/drawingml/2006/table">
            <a:tbl>
              <a:tblPr firstRow="1" bandRow="1">
                <a:tableStyleId>{5C22544A-7EE6-4342-B048-85BDC9FD1C3A}</a:tableStyleId>
              </a:tblPr>
              <a:tblGrid>
                <a:gridCol w="2133600"/>
                <a:gridCol w="2971800"/>
                <a:gridCol w="3124200"/>
              </a:tblGrid>
              <a:tr h="370840">
                <a:tc>
                  <a:txBody>
                    <a:bodyPr/>
                    <a:lstStyle/>
                    <a:p>
                      <a:endParaRPr lang="en-US" dirty="0"/>
                    </a:p>
                  </a:txBody>
                  <a:tcPr/>
                </a:tc>
                <a:tc>
                  <a:txBody>
                    <a:bodyPr/>
                    <a:lstStyle/>
                    <a:p>
                      <a:pPr algn="ctr"/>
                      <a:r>
                        <a:rPr lang="en-US" dirty="0" smtClean="0"/>
                        <a:t>WRYM</a:t>
                      </a:r>
                      <a:endParaRPr lang="en-US" dirty="0"/>
                    </a:p>
                  </a:txBody>
                  <a:tcPr/>
                </a:tc>
                <a:tc>
                  <a:txBody>
                    <a:bodyPr/>
                    <a:lstStyle/>
                    <a:p>
                      <a:pPr algn="ctr"/>
                      <a:r>
                        <a:rPr lang="en-US" dirty="0" smtClean="0"/>
                        <a:t>WEAP</a:t>
                      </a:r>
                      <a:endParaRPr lang="en-US" dirty="0"/>
                    </a:p>
                  </a:txBody>
                  <a:tcPr/>
                </a:tc>
              </a:tr>
              <a:tr h="370840">
                <a:tc>
                  <a:txBody>
                    <a:bodyPr/>
                    <a:lstStyle/>
                    <a:p>
                      <a:r>
                        <a:rPr lang="en-US" dirty="0" smtClean="0"/>
                        <a:t>Model architecture</a:t>
                      </a:r>
                      <a:endParaRPr lang="en-US" dirty="0"/>
                    </a:p>
                  </a:txBody>
                  <a:tcPr/>
                </a:tc>
                <a:tc>
                  <a:txBody>
                    <a:bodyPr/>
                    <a:lstStyle/>
                    <a:p>
                      <a:r>
                        <a:rPr lang="en-US" dirty="0" smtClean="0"/>
                        <a:t>Node-link network</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Node-link network</a:t>
                      </a:r>
                    </a:p>
                  </a:txBody>
                  <a:tcPr/>
                </a:tc>
              </a:tr>
              <a:tr h="370840">
                <a:tc rowSpan="3">
                  <a:txBody>
                    <a:bodyPr/>
                    <a:lstStyle/>
                    <a:p>
                      <a:r>
                        <a:rPr lang="en-US" dirty="0" smtClean="0"/>
                        <a:t>Solution method</a:t>
                      </a:r>
                      <a:endParaRPr lang="en-US" dirty="0"/>
                    </a:p>
                  </a:txBody>
                  <a:tcPr/>
                </a:tc>
                <a:tc>
                  <a:txBody>
                    <a:bodyPr/>
                    <a:lstStyle/>
                    <a:p>
                      <a:r>
                        <a:rPr lang="en-US" dirty="0" smtClean="0"/>
                        <a:t>Simulation</a:t>
                      </a:r>
                      <a:r>
                        <a:rPr lang="en-US" baseline="0" dirty="0" smtClean="0"/>
                        <a:t> of monthly water allocations</a:t>
                      </a:r>
                      <a:endParaRPr lang="en-US" dirty="0" smtClean="0"/>
                    </a:p>
                  </a:txBody>
                  <a:tcPr/>
                </a:tc>
                <a:tc>
                  <a:txBody>
                    <a:bodyPr/>
                    <a:lstStyle/>
                    <a:p>
                      <a:r>
                        <a:rPr lang="en-US" dirty="0" smtClean="0"/>
                        <a:t>Simulation of monthly water allocations</a:t>
                      </a:r>
                      <a:endParaRPr lang="en-US" baseline="0" dirty="0" smtClean="0"/>
                    </a:p>
                  </a:txBody>
                  <a:tcPr/>
                </a:tc>
              </a:tr>
              <a:tr h="370840">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Uses l</a:t>
                      </a:r>
                      <a:r>
                        <a:rPr lang="en-US" dirty="0" smtClean="0"/>
                        <a:t>inear program (LP) solver with </a:t>
                      </a:r>
                      <a:r>
                        <a:rPr lang="en-US" b="1" dirty="0" smtClean="0"/>
                        <a:t>penalty</a:t>
                      </a:r>
                      <a:r>
                        <a:rPr lang="en-US" b="1" baseline="0" dirty="0" smtClean="0"/>
                        <a:t> functions</a:t>
                      </a:r>
                      <a:r>
                        <a:rPr lang="en-US" baseline="0" dirty="0" smtClean="0"/>
                        <a:t> that determine ‘cost’ of water delivery and storage decisions.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Uses</a:t>
                      </a:r>
                      <a:r>
                        <a:rPr lang="en-US" baseline="0" dirty="0" smtClean="0"/>
                        <a:t> l</a:t>
                      </a:r>
                      <a:r>
                        <a:rPr lang="en-US" dirty="0" smtClean="0"/>
                        <a:t>inear</a:t>
                      </a:r>
                      <a:r>
                        <a:rPr lang="en-US" baseline="0" dirty="0" smtClean="0"/>
                        <a:t> program (LP) solver with </a:t>
                      </a:r>
                      <a:r>
                        <a:rPr lang="en-US" b="1" baseline="0" dirty="0" smtClean="0"/>
                        <a:t>demand priorities </a:t>
                      </a:r>
                      <a:r>
                        <a:rPr lang="en-US" baseline="0" dirty="0" smtClean="0"/>
                        <a:t>that determine tiered allocation order of water delivery and storage.</a:t>
                      </a:r>
                    </a:p>
                  </a:txBody>
                  <a:tcPr/>
                </a:tc>
              </a:tr>
              <a:tr h="370840">
                <a:tc vMerge="1">
                  <a:txBody>
                    <a:bodyPr/>
                    <a:lstStyle/>
                    <a:p>
                      <a:endParaRPr lang="en-US" dirty="0"/>
                    </a:p>
                  </a:txBody>
                  <a:tcPr/>
                </a:tc>
                <a:tc>
                  <a:txBody>
                    <a:bodyPr/>
                    <a:lstStyle/>
                    <a:p>
                      <a:r>
                        <a:rPr lang="en-US" dirty="0" smtClean="0"/>
                        <a:t>Operating</a:t>
                      </a:r>
                      <a:r>
                        <a:rPr lang="en-US" baseline="0" dirty="0" smtClean="0"/>
                        <a:t> policies entered as constraints within the LP</a:t>
                      </a:r>
                      <a:endParaRPr lang="en-US" dirty="0"/>
                    </a:p>
                  </a:txBody>
                  <a:tcPr/>
                </a:tc>
                <a:tc>
                  <a:txBody>
                    <a:bodyPr/>
                    <a:lstStyle/>
                    <a:p>
                      <a:r>
                        <a:rPr lang="en-US" dirty="0" smtClean="0"/>
                        <a:t>Operating policies entered as constraints (e.g. transfer capacity) or demand</a:t>
                      </a:r>
                      <a:r>
                        <a:rPr lang="en-US" baseline="0" dirty="0" smtClean="0"/>
                        <a:t> (e.g. flow requirement) within the LP</a:t>
                      </a:r>
                      <a:endParaRPr lang="en-US" dirty="0"/>
                    </a:p>
                  </a:txBody>
                  <a:tcPr/>
                </a:tc>
              </a:tr>
              <a:tr h="370840">
                <a:tc>
                  <a:txBody>
                    <a:bodyPr/>
                    <a:lstStyle/>
                    <a:p>
                      <a:r>
                        <a:rPr lang="en-US" dirty="0" smtClean="0"/>
                        <a:t>Hydrologic inputs</a:t>
                      </a:r>
                      <a:endParaRPr lang="en-US" dirty="0"/>
                    </a:p>
                  </a:txBody>
                  <a:tcPr/>
                </a:tc>
                <a:tc>
                  <a:txBody>
                    <a:bodyPr/>
                    <a:lstStyle/>
                    <a:p>
                      <a:r>
                        <a:rPr lang="en-US" dirty="0" err="1" smtClean="0"/>
                        <a:t>Streamflow</a:t>
                      </a:r>
                      <a:r>
                        <a:rPr lang="en-US" baseline="0" dirty="0" smtClean="0"/>
                        <a:t> </a:t>
                      </a:r>
                      <a:r>
                        <a:rPr lang="en-US" baseline="0" dirty="0" err="1" smtClean="0"/>
                        <a:t>timeseries</a:t>
                      </a:r>
                      <a:endParaRPr lang="en-US" dirty="0"/>
                    </a:p>
                  </a:txBody>
                  <a:tcPr/>
                </a:tc>
                <a:tc>
                  <a:txBody>
                    <a:bodyPr/>
                    <a:lstStyle/>
                    <a:p>
                      <a:r>
                        <a:rPr lang="en-US" dirty="0" smtClean="0"/>
                        <a:t>Climate </a:t>
                      </a:r>
                      <a:r>
                        <a:rPr lang="en-US" dirty="0" err="1" smtClean="0"/>
                        <a:t>timeseries</a:t>
                      </a:r>
                      <a:endParaRPr lang="en-US" dirty="0"/>
                    </a:p>
                  </a:txBody>
                  <a:tcPr/>
                </a:tc>
              </a:tr>
              <a:tr h="370840">
                <a:tc>
                  <a:txBody>
                    <a:bodyPr/>
                    <a:lstStyle/>
                    <a:p>
                      <a:r>
                        <a:rPr lang="en-US" dirty="0" smtClean="0"/>
                        <a:t>Demand projections</a:t>
                      </a:r>
                    </a:p>
                    <a:p>
                      <a:r>
                        <a:rPr lang="en-US" dirty="0" smtClean="0"/>
                        <a:t>Urban/Domestic</a:t>
                      </a:r>
                      <a:endParaRPr lang="en-US" dirty="0"/>
                    </a:p>
                  </a:txBody>
                  <a:tcPr/>
                </a:tc>
                <a:tc>
                  <a:txBody>
                    <a:bodyPr/>
                    <a:lstStyle/>
                    <a:p>
                      <a:r>
                        <a:rPr lang="en-US" dirty="0" smtClean="0"/>
                        <a:t>Fixed level of development</a:t>
                      </a:r>
                      <a:endParaRPr lang="en-US" dirty="0"/>
                    </a:p>
                  </a:txBody>
                  <a:tcPr/>
                </a:tc>
                <a:tc>
                  <a:txBody>
                    <a:bodyPr/>
                    <a:lstStyle/>
                    <a:p>
                      <a:r>
                        <a:rPr lang="en-US" dirty="0" smtClean="0"/>
                        <a:t>Transient</a:t>
                      </a:r>
                      <a:r>
                        <a:rPr lang="en-US" baseline="0" dirty="0" smtClean="0"/>
                        <a:t> growth within bounds of uncertainty</a:t>
                      </a:r>
                      <a:endParaRPr lang="en-US" dirty="0"/>
                    </a:p>
                  </a:txBody>
                  <a:tcPr/>
                </a:tc>
              </a:tr>
              <a:tr h="370840">
                <a:tc>
                  <a:txBody>
                    <a:bodyPr/>
                    <a:lstStyle/>
                    <a:p>
                      <a:r>
                        <a:rPr lang="en-US" dirty="0" smtClean="0"/>
                        <a:t>Demand projections</a:t>
                      </a:r>
                    </a:p>
                    <a:p>
                      <a:r>
                        <a:rPr lang="en-US" dirty="0" smtClean="0"/>
                        <a:t>Agriculture</a:t>
                      </a:r>
                      <a:endParaRPr lang="en-US" dirty="0"/>
                    </a:p>
                  </a:txBody>
                  <a:tcPr/>
                </a:tc>
                <a:tc>
                  <a:txBody>
                    <a:bodyPr/>
                    <a:lstStyle/>
                    <a:p>
                      <a:r>
                        <a:rPr lang="en-US" dirty="0" smtClean="0"/>
                        <a:t>Fixed</a:t>
                      </a:r>
                      <a:r>
                        <a:rPr lang="en-US" baseline="0" dirty="0" smtClean="0"/>
                        <a:t> level of development</a:t>
                      </a:r>
                      <a:endParaRPr lang="en-US" dirty="0"/>
                    </a:p>
                  </a:txBody>
                  <a:tcPr/>
                </a:tc>
                <a:tc>
                  <a:txBody>
                    <a:bodyPr/>
                    <a:lstStyle/>
                    <a:p>
                      <a:r>
                        <a:rPr lang="en-US" dirty="0" smtClean="0"/>
                        <a:t>Climate driven. Subject to</a:t>
                      </a:r>
                      <a:r>
                        <a:rPr lang="en-US" baseline="0" dirty="0" smtClean="0"/>
                        <a:t> transient expansion  of area.</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079836-2D52-4B4E-AB70-CA78DEE9FCF5}" type="slidenum">
              <a:rPr lang="en-US" smtClean="0"/>
              <a:t>28</a:t>
            </a:fld>
            <a:endParaRPr lang="en-US"/>
          </a:p>
        </p:txBody>
      </p:sp>
    </p:spTree>
    <p:extLst>
      <p:ext uri="{BB962C8B-B14F-4D97-AF65-F5344CB8AC3E}">
        <p14:creationId xmlns:p14="http://schemas.microsoft.com/office/powerpoint/2010/main" val="778391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WEAP Allocation Logic for Upper Orange-</a:t>
            </a:r>
            <a:r>
              <a:rPr lang="en-US" dirty="0" err="1" smtClean="0"/>
              <a:t>Senqu</a:t>
            </a:r>
            <a:r>
              <a:rPr lang="en-US" dirty="0" smtClean="0"/>
              <a:t> River System</a:t>
            </a:r>
            <a:endParaRPr lang="en-US" dirty="0"/>
          </a:p>
        </p:txBody>
      </p:sp>
      <p:sp>
        <p:nvSpPr>
          <p:cNvPr id="3" name="Content Placeholder 2"/>
          <p:cNvSpPr>
            <a:spLocks noGrp="1"/>
          </p:cNvSpPr>
          <p:nvPr>
            <p:ph idx="1"/>
          </p:nvPr>
        </p:nvSpPr>
        <p:spPr>
          <a:xfrm>
            <a:off x="457200" y="1600200"/>
            <a:ext cx="8534400" cy="4525963"/>
          </a:xfrm>
        </p:spPr>
        <p:txBody>
          <a:bodyPr>
            <a:normAutofit/>
          </a:bodyPr>
          <a:lstStyle/>
          <a:p>
            <a:pPr>
              <a:buFont typeface="Wingdings" pitchFamily="2" charset="2"/>
              <a:buChar char="Ø"/>
            </a:pPr>
            <a:r>
              <a:rPr lang="en-US" dirty="0" smtClean="0"/>
              <a:t>Water allocation order (highest to lowest)</a:t>
            </a:r>
          </a:p>
          <a:p>
            <a:pPr lvl="1">
              <a:buFont typeface="Wingdings" pitchFamily="2" charset="2"/>
              <a:buChar char="Ø"/>
            </a:pPr>
            <a:r>
              <a:rPr lang="en-US" dirty="0" smtClean="0"/>
              <a:t>Domestic/Municipal Water Users</a:t>
            </a:r>
          </a:p>
          <a:p>
            <a:pPr lvl="1">
              <a:buFont typeface="Wingdings" pitchFamily="2" charset="2"/>
              <a:buChar char="Ø"/>
            </a:pPr>
            <a:r>
              <a:rPr lang="en-US" dirty="0" smtClean="0"/>
              <a:t>Ecological Flow Requirements</a:t>
            </a:r>
          </a:p>
          <a:p>
            <a:pPr lvl="1">
              <a:buFont typeface="Wingdings" pitchFamily="2" charset="2"/>
              <a:buChar char="Ø"/>
            </a:pPr>
            <a:r>
              <a:rPr lang="en-US" dirty="0" smtClean="0"/>
              <a:t>Lesotho Highlands Water Project Operations</a:t>
            </a:r>
          </a:p>
          <a:p>
            <a:pPr lvl="1">
              <a:buFont typeface="Wingdings" pitchFamily="2" charset="2"/>
              <a:buChar char="Ø"/>
            </a:pPr>
            <a:r>
              <a:rPr lang="en-US" dirty="0" smtClean="0"/>
              <a:t>In-basin Irrigation</a:t>
            </a:r>
          </a:p>
          <a:p>
            <a:pPr lvl="1">
              <a:buFont typeface="Wingdings" pitchFamily="2" charset="2"/>
              <a:buChar char="Ø"/>
            </a:pPr>
            <a:r>
              <a:rPr lang="en-US" dirty="0" smtClean="0"/>
              <a:t>Inter-basin Transfers (excluding LHWP)</a:t>
            </a:r>
          </a:p>
          <a:p>
            <a:pPr lvl="1">
              <a:buFont typeface="Wingdings" pitchFamily="2" charset="2"/>
              <a:buChar char="Ø"/>
            </a:pPr>
            <a:r>
              <a:rPr lang="en-US" dirty="0" smtClean="0"/>
              <a:t>Hydropower generation (</a:t>
            </a:r>
            <a:r>
              <a:rPr lang="en-US" dirty="0" err="1" smtClean="0"/>
              <a:t>Gariep</a:t>
            </a:r>
            <a:r>
              <a:rPr lang="en-US" dirty="0" smtClean="0"/>
              <a:t> and Van Der </a:t>
            </a:r>
            <a:r>
              <a:rPr lang="en-US" dirty="0" err="1" smtClean="0"/>
              <a:t>Kloof</a:t>
            </a:r>
            <a:r>
              <a:rPr lang="en-US" dirty="0" smtClean="0"/>
              <a:t>)</a:t>
            </a:r>
          </a:p>
          <a:p>
            <a:pPr lvl="1">
              <a:buFont typeface="Wingdings" pitchFamily="2" charset="2"/>
              <a:buChar char="Ø"/>
            </a:pPr>
            <a:r>
              <a:rPr lang="en-US" dirty="0" smtClean="0"/>
              <a:t>Reservoir Storage</a:t>
            </a:r>
          </a:p>
          <a:p>
            <a:pPr>
              <a:buFont typeface="Wingdings" pitchFamily="2" charset="2"/>
              <a:buChar char="Ø"/>
            </a:pPr>
            <a:endParaRPr lang="en-US" dirty="0"/>
          </a:p>
        </p:txBody>
      </p:sp>
      <p:sp>
        <p:nvSpPr>
          <p:cNvPr id="4" name="Slide Number Placeholder 3"/>
          <p:cNvSpPr>
            <a:spLocks noGrp="1"/>
          </p:cNvSpPr>
          <p:nvPr>
            <p:ph type="sldNum" sz="quarter" idx="12"/>
          </p:nvPr>
        </p:nvSpPr>
        <p:spPr/>
        <p:txBody>
          <a:bodyPr/>
          <a:lstStyle/>
          <a:p>
            <a:fld id="{75079836-2D52-4B4E-AB70-CA78DEE9FCF5}" type="slidenum">
              <a:rPr lang="en-US" smtClean="0"/>
              <a:t>29</a:t>
            </a:fld>
            <a:endParaRPr lang="en-US"/>
          </a:p>
        </p:txBody>
      </p:sp>
    </p:spTree>
    <p:extLst>
      <p:ext uri="{BB962C8B-B14F-4D97-AF65-F5344CB8AC3E}">
        <p14:creationId xmlns:p14="http://schemas.microsoft.com/office/powerpoint/2010/main" val="122197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44873"/>
            <a:ext cx="8229600" cy="1143000"/>
          </a:xfrm>
        </p:spPr>
        <p:txBody>
          <a:bodyPr>
            <a:normAutofit/>
          </a:bodyPr>
          <a:lstStyle/>
          <a:p>
            <a:r>
              <a:rPr lang="en-US" sz="6000" dirty="0" smtClean="0">
                <a:latin typeface="Arial" charset="0"/>
                <a:ea typeface="MS PGothic" charset="0"/>
              </a:rPr>
              <a:t>Water Modeling</a:t>
            </a:r>
            <a:endParaRPr lang="en-US" sz="6000" dirty="0">
              <a:latin typeface="Arial" charset="0"/>
              <a:ea typeface="MS PGothic" charset="0"/>
            </a:endParaRPr>
          </a:p>
        </p:txBody>
      </p:sp>
      <p:sp>
        <p:nvSpPr>
          <p:cNvPr id="3" name="Slide Number Placeholder 2"/>
          <p:cNvSpPr>
            <a:spLocks noGrp="1"/>
          </p:cNvSpPr>
          <p:nvPr>
            <p:ph type="sldNum" sz="quarter" idx="12"/>
          </p:nvPr>
        </p:nvSpPr>
        <p:spPr/>
        <p:txBody>
          <a:bodyPr/>
          <a:lstStyle/>
          <a:p>
            <a:fld id="{75079836-2D52-4B4E-AB70-CA78DEE9FCF5}" type="slidenum">
              <a:rPr lang="en-US" smtClean="0"/>
              <a:t>3</a:t>
            </a:fld>
            <a:endParaRPr lang="en-US"/>
          </a:p>
        </p:txBody>
      </p:sp>
    </p:spTree>
    <p:extLst>
      <p:ext uri="{BB962C8B-B14F-4D97-AF65-F5344CB8AC3E}">
        <p14:creationId xmlns:p14="http://schemas.microsoft.com/office/powerpoint/2010/main" val="2067713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4045"/>
            <a:ext cx="8991600" cy="1143000"/>
          </a:xfrm>
        </p:spPr>
        <p:txBody>
          <a:bodyPr>
            <a:normAutofit/>
          </a:bodyPr>
          <a:lstStyle/>
          <a:p>
            <a:r>
              <a:rPr lang="en-US" sz="3600" dirty="0" smtClean="0"/>
              <a:t>Comparison of WEAP to Historical</a:t>
            </a:r>
            <a:endParaRPr lang="en-US" sz="3600" dirty="0"/>
          </a:p>
        </p:txBody>
      </p:sp>
      <p:sp>
        <p:nvSpPr>
          <p:cNvPr id="4" name="Content Placeholder 3"/>
          <p:cNvSpPr>
            <a:spLocks noGrp="1"/>
          </p:cNvSpPr>
          <p:nvPr>
            <p:ph idx="1"/>
          </p:nvPr>
        </p:nvSpPr>
        <p:spPr>
          <a:xfrm>
            <a:off x="457200" y="1257932"/>
            <a:ext cx="8469086" cy="1321420"/>
          </a:xfrm>
        </p:spPr>
        <p:txBody>
          <a:bodyPr>
            <a:normAutofit/>
          </a:bodyPr>
          <a:lstStyle/>
          <a:p>
            <a:r>
              <a:rPr lang="en-US" dirty="0" smtClean="0"/>
              <a:t>WEAP operational rules lead to similar reservoir storages</a:t>
            </a:r>
            <a:endParaRPr 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905" y="2921620"/>
            <a:ext cx="4428895" cy="385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2921620"/>
            <a:ext cx="4428895" cy="385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334" y="2921620"/>
            <a:ext cx="4442465" cy="385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334" y="2921620"/>
            <a:ext cx="4437349" cy="385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6921" y="2921621"/>
            <a:ext cx="4440877" cy="3851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 y="2921621"/>
            <a:ext cx="4428895" cy="385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5079836-2D52-4B4E-AB70-CA78DEE9FCF5}" type="slidenum">
              <a:rPr lang="en-US" smtClean="0"/>
              <a:t>30</a:t>
            </a:fld>
            <a:endParaRPr lang="en-US"/>
          </a:p>
        </p:txBody>
      </p:sp>
    </p:spTree>
    <p:extLst>
      <p:ext uri="{BB962C8B-B14F-4D97-AF65-F5344CB8AC3E}">
        <p14:creationId xmlns:p14="http://schemas.microsoft.com/office/powerpoint/2010/main" val="1047788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44873"/>
            <a:ext cx="8229600" cy="1143000"/>
          </a:xfrm>
        </p:spPr>
        <p:txBody>
          <a:bodyPr>
            <a:normAutofit/>
          </a:bodyPr>
          <a:lstStyle/>
          <a:p>
            <a:r>
              <a:rPr lang="en-US" sz="6000" dirty="0">
                <a:latin typeface="Arial" charset="0"/>
                <a:ea typeface="MS PGothic" charset="0"/>
              </a:rPr>
              <a:t>Energy </a:t>
            </a:r>
            <a:r>
              <a:rPr lang="en-US" sz="6000" dirty="0" smtClean="0">
                <a:latin typeface="Arial" charset="0"/>
                <a:ea typeface="MS PGothic" charset="0"/>
              </a:rPr>
              <a:t>Modeling</a:t>
            </a:r>
            <a:endParaRPr lang="en-US" sz="6000" dirty="0">
              <a:latin typeface="Arial" charset="0"/>
              <a:ea typeface="MS PGothic" charset="0"/>
            </a:endParaRPr>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75079836-2D52-4B4E-AB70-CA78DEE9FCF5}" type="slidenum">
              <a:rPr lang="en-US" smtClean="0"/>
              <a:t>31</a:t>
            </a:fld>
            <a:endParaRPr lang="en-US"/>
          </a:p>
        </p:txBody>
      </p:sp>
    </p:spTree>
    <p:extLst>
      <p:ext uri="{BB962C8B-B14F-4D97-AF65-F5344CB8AC3E}">
        <p14:creationId xmlns:p14="http://schemas.microsoft.com/office/powerpoint/2010/main" val="3223517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dirty="0" smtClean="0"/>
              <a:t>An Introduction to </a:t>
            </a:r>
            <a:r>
              <a:rPr lang="en-GB" dirty="0" err="1" smtClean="0"/>
              <a:t>OSeMOSYS</a:t>
            </a:r>
            <a:endParaRPr lang="en-GB" dirty="0"/>
          </a:p>
        </p:txBody>
      </p:sp>
      <p:sp>
        <p:nvSpPr>
          <p:cNvPr id="4" name="Rectangle 6"/>
          <p:cNvSpPr>
            <a:spLocks noChangeArrowheads="1"/>
          </p:cNvSpPr>
          <p:nvPr/>
        </p:nvSpPr>
        <p:spPr bwMode="auto">
          <a:xfrm>
            <a:off x="395288" y="1434052"/>
            <a:ext cx="5184775"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1">
              <a:spcAft>
                <a:spcPct val="50000"/>
              </a:spcAft>
              <a:defRPr/>
            </a:pPr>
            <a:r>
              <a:rPr lang="en-GB" sz="2400" b="1" i="1" dirty="0"/>
              <a:t>O</a:t>
            </a:r>
            <a:r>
              <a:rPr lang="en-GB" sz="2400" i="1" dirty="0"/>
              <a:t>pen </a:t>
            </a:r>
            <a:r>
              <a:rPr lang="en-GB" sz="2400" b="1" i="1" dirty="0"/>
              <a:t>S</a:t>
            </a:r>
            <a:r>
              <a:rPr lang="en-GB" sz="2400" i="1" dirty="0"/>
              <a:t>ource </a:t>
            </a:r>
            <a:r>
              <a:rPr lang="en-GB" sz="2400" b="1" i="1" dirty="0" smtClean="0"/>
              <a:t>e</a:t>
            </a:r>
            <a:r>
              <a:rPr lang="en-GB" sz="2400" i="1" dirty="0" smtClean="0"/>
              <a:t>nergy </a:t>
            </a:r>
            <a:r>
              <a:rPr lang="en-GB" sz="2400" b="1" i="1" dirty="0" err="1" smtClean="0"/>
              <a:t>MO</a:t>
            </a:r>
            <a:r>
              <a:rPr lang="en-GB" sz="2400" i="1" dirty="0" err="1" smtClean="0"/>
              <a:t>deling</a:t>
            </a:r>
            <a:r>
              <a:rPr lang="en-GB" sz="2400" i="1" dirty="0" smtClean="0"/>
              <a:t> </a:t>
            </a:r>
            <a:r>
              <a:rPr lang="en-GB" sz="2400" b="1" i="1" dirty="0" err="1" smtClean="0"/>
              <a:t>SYS</a:t>
            </a:r>
            <a:r>
              <a:rPr lang="en-GB" sz="2400" i="1" dirty="0" err="1" smtClean="0"/>
              <a:t>tem</a:t>
            </a:r>
            <a:r>
              <a:rPr lang="en-GB" sz="2400" i="1" dirty="0" smtClean="0"/>
              <a:t> </a:t>
            </a:r>
            <a:endParaRPr lang="en-GB" sz="2400" i="1" dirty="0"/>
          </a:p>
          <a:p>
            <a:pPr marL="174625" lvl="1" indent="-174625" algn="just">
              <a:spcAft>
                <a:spcPct val="50000"/>
              </a:spcAft>
              <a:buFont typeface="Arial" charset="0"/>
              <a:buChar char="•"/>
              <a:defRPr/>
            </a:pPr>
            <a:r>
              <a:rPr lang="en-GB" i="0" dirty="0"/>
              <a:t>At present </a:t>
            </a:r>
            <a:r>
              <a:rPr lang="en-GB" b="0" i="0" dirty="0"/>
              <a:t>there exists a useful, but limited set of accessible energy systems </a:t>
            </a:r>
            <a:r>
              <a:rPr lang="en-GB" i="0" dirty="0"/>
              <a:t>models</a:t>
            </a:r>
            <a:r>
              <a:rPr lang="en-GB" b="0" i="0" dirty="0"/>
              <a:t>. They often </a:t>
            </a:r>
            <a:r>
              <a:rPr lang="en-GB" i="0" dirty="0"/>
              <a:t>require significant investments </a:t>
            </a:r>
            <a:r>
              <a:rPr lang="en-GB" b="0" i="0" dirty="0"/>
              <a:t>in terms of human resources, training and software purchases. </a:t>
            </a:r>
          </a:p>
          <a:p>
            <a:pPr marL="174625" lvl="1" indent="-174625" algn="just">
              <a:spcAft>
                <a:spcPct val="50000"/>
              </a:spcAft>
              <a:buFont typeface="Arial" charset="0"/>
              <a:buChar char="•"/>
              <a:defRPr/>
            </a:pPr>
            <a:r>
              <a:rPr lang="en-GB" i="0" dirty="0" err="1"/>
              <a:t>OSeMOSYS</a:t>
            </a:r>
            <a:r>
              <a:rPr lang="en-GB" b="0" i="0" dirty="0"/>
              <a:t> is a fully fledged energy systems linear optimisation model, with </a:t>
            </a:r>
            <a:r>
              <a:rPr lang="en-GB" i="0" dirty="0"/>
              <a:t>no associated upfront financial requirements. </a:t>
            </a:r>
          </a:p>
          <a:p>
            <a:pPr marL="174625" lvl="1" indent="-174625" algn="just">
              <a:spcAft>
                <a:spcPct val="50000"/>
              </a:spcAft>
              <a:buFont typeface="Arial" charset="0"/>
              <a:buChar char="•"/>
              <a:defRPr/>
            </a:pPr>
            <a:r>
              <a:rPr lang="en-GB" b="0" i="0" dirty="0"/>
              <a:t>It extends the availability of energy modelling further to researchers, business analysts and government specialists in developing countries.</a:t>
            </a:r>
          </a:p>
          <a:p>
            <a:pPr marL="174625" lvl="1" indent="-174625" algn="just">
              <a:spcAft>
                <a:spcPct val="50000"/>
              </a:spcAft>
              <a:buFont typeface="Arial" charset="0"/>
              <a:buChar char="•"/>
              <a:defRPr/>
            </a:pPr>
            <a:r>
              <a:rPr lang="sv-SE" b="0" i="0" dirty="0" smtClean="0"/>
              <a:t>An </a:t>
            </a:r>
            <a:r>
              <a:rPr lang="sv-SE" b="0" i="0" dirty="0" err="1" smtClean="0"/>
              <a:t>easily</a:t>
            </a:r>
            <a:r>
              <a:rPr lang="sv-SE" b="0" i="0" dirty="0" smtClean="0"/>
              <a:t> </a:t>
            </a:r>
            <a:r>
              <a:rPr lang="sv-SE" b="0" i="0" dirty="0" err="1" smtClean="0"/>
              <a:t>ledgible</a:t>
            </a:r>
            <a:r>
              <a:rPr lang="sv-SE" b="0" i="0" dirty="0" smtClean="0"/>
              <a:t> – 500 </a:t>
            </a:r>
            <a:r>
              <a:rPr lang="sv-SE" b="0" i="0" dirty="0" err="1" smtClean="0"/>
              <a:t>line</a:t>
            </a:r>
            <a:r>
              <a:rPr lang="sv-SE" b="0" i="0" dirty="0" smtClean="0"/>
              <a:t> long – </a:t>
            </a:r>
            <a:r>
              <a:rPr lang="sv-SE" b="0" i="0" dirty="0" err="1" smtClean="0"/>
              <a:t>open</a:t>
            </a:r>
            <a:r>
              <a:rPr lang="sv-SE" b="0" i="0" dirty="0" smtClean="0"/>
              <a:t> source </a:t>
            </a:r>
            <a:r>
              <a:rPr lang="sv-SE" b="0" i="0" dirty="0" err="1" smtClean="0"/>
              <a:t>code</a:t>
            </a:r>
            <a:r>
              <a:rPr lang="sv-SE" b="0" i="0" dirty="0" smtClean="0"/>
              <a:t> </a:t>
            </a:r>
            <a:r>
              <a:rPr lang="sv-SE" b="0" i="0" dirty="0" err="1" smtClean="0"/>
              <a:t>written</a:t>
            </a:r>
            <a:r>
              <a:rPr lang="sv-SE" b="0" i="0" dirty="0" smtClean="0"/>
              <a:t> in GNU </a:t>
            </a:r>
            <a:r>
              <a:rPr lang="sv-SE" b="0" i="0" dirty="0" err="1" smtClean="0"/>
              <a:t>Mathprog</a:t>
            </a:r>
            <a:r>
              <a:rPr lang="sv-SE" dirty="0"/>
              <a:t> </a:t>
            </a:r>
            <a:r>
              <a:rPr lang="sv-SE" dirty="0" err="1" smtClean="0"/>
              <a:t>with</a:t>
            </a:r>
            <a:r>
              <a:rPr lang="sv-SE" dirty="0" smtClean="0"/>
              <a:t> an existing </a:t>
            </a:r>
            <a:r>
              <a:rPr lang="sv-SE" dirty="0" err="1" smtClean="0"/>
              <a:t>translation</a:t>
            </a:r>
            <a:r>
              <a:rPr lang="sv-SE" dirty="0" smtClean="0"/>
              <a:t> </a:t>
            </a:r>
            <a:r>
              <a:rPr lang="sv-SE" dirty="0" err="1" smtClean="0"/>
              <a:t>into</a:t>
            </a:r>
            <a:r>
              <a:rPr lang="sv-SE" dirty="0" smtClean="0"/>
              <a:t> GAMS. </a:t>
            </a:r>
            <a:endParaRPr lang="en-GB" b="0" i="0" dirty="0"/>
          </a:p>
          <a:p>
            <a:pPr marL="285750" indent="-285750">
              <a:spcAft>
                <a:spcPct val="50000"/>
              </a:spcAft>
              <a:buFont typeface="Arial" charset="0"/>
              <a:buChar char="•"/>
              <a:defRPr/>
            </a:pPr>
            <a:endParaRPr lang="de-AT" b="0" i="0" dirty="0"/>
          </a:p>
          <a:p>
            <a:pPr marL="285750" indent="-285750">
              <a:defRPr/>
            </a:pPr>
            <a:endParaRPr lang="de-AT" i="0" dirty="0"/>
          </a:p>
          <a:p>
            <a:pPr marL="285750" indent="-285750">
              <a:defRPr/>
            </a:pPr>
            <a:endParaRPr lang="de-AT" i="0" dirty="0">
              <a:solidFill>
                <a:srgbClr val="235373"/>
              </a:solidFill>
            </a:endParaRPr>
          </a:p>
          <a:p>
            <a:pPr marL="285750" indent="-285750">
              <a:defRPr/>
            </a:pPr>
            <a:endParaRPr lang="en-US" b="0" i="0" dirty="0"/>
          </a:p>
        </p:txBody>
      </p:sp>
      <p:pic>
        <p:nvPicPr>
          <p:cNvPr id="5" name="Imagen 2" descr="Screen Shot 2013-01-30 at 4.39.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079314"/>
            <a:ext cx="3137403" cy="2870724"/>
          </a:xfrm>
          <a:prstGeom prst="rect">
            <a:avLst/>
          </a:prstGeom>
        </p:spPr>
      </p:pic>
      <p:sp>
        <p:nvSpPr>
          <p:cNvPr id="6" name="Rounded Rectangle 8"/>
          <p:cNvSpPr>
            <a:spLocks noChangeArrowheads="1"/>
          </p:cNvSpPr>
          <p:nvPr/>
        </p:nvSpPr>
        <p:spPr bwMode="auto">
          <a:xfrm>
            <a:off x="5796136" y="1994446"/>
            <a:ext cx="3024014" cy="4176440"/>
          </a:xfrm>
          <a:prstGeom prst="roundRect">
            <a:avLst>
              <a:gd name="adj" fmla="val 3725"/>
            </a:avLst>
          </a:prstGeom>
          <a:noFill/>
          <a:ln w="25400" algn="ctr">
            <a:solidFill>
              <a:srgbClr val="002060"/>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1000" b="1" i="0" dirty="0" smtClean="0">
              <a:latin typeface="+mj-lt"/>
            </a:endParaRPr>
          </a:p>
          <a:p>
            <a:pPr algn="ctr" eaLnBrk="0" hangingPunct="0"/>
            <a:r>
              <a:rPr lang="en-US" b="1" i="0" dirty="0" smtClean="0">
                <a:latin typeface="+mj-lt"/>
              </a:rPr>
              <a:t>Leading International Partners</a:t>
            </a:r>
            <a:endParaRPr lang="en-US" b="1" i="0" dirty="0">
              <a:latin typeface="+mj-lt"/>
            </a:endParaRPr>
          </a:p>
        </p:txBody>
      </p:sp>
      <p:sp>
        <p:nvSpPr>
          <p:cNvPr id="3" name="Slide Number Placeholder 2"/>
          <p:cNvSpPr>
            <a:spLocks noGrp="1"/>
          </p:cNvSpPr>
          <p:nvPr>
            <p:ph type="sldNum" sz="quarter" idx="12"/>
          </p:nvPr>
        </p:nvSpPr>
        <p:spPr/>
        <p:txBody>
          <a:bodyPr/>
          <a:lstStyle/>
          <a:p>
            <a:fld id="{75079836-2D52-4B4E-AB70-CA78DEE9FCF5}" type="slidenum">
              <a:rPr lang="en-US" smtClean="0"/>
              <a:t>32</a:t>
            </a:fld>
            <a:endParaRPr lang="en-US"/>
          </a:p>
        </p:txBody>
      </p:sp>
    </p:spTree>
    <p:extLst>
      <p:ext uri="{BB962C8B-B14F-4D97-AF65-F5344CB8AC3E}">
        <p14:creationId xmlns:p14="http://schemas.microsoft.com/office/powerpoint/2010/main" val="3149364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An Introduction to </a:t>
            </a:r>
            <a:r>
              <a:rPr lang="en-GB" dirty="0" err="1" smtClean="0"/>
              <a:t>OSeMOSYS</a:t>
            </a:r>
            <a:endParaRPr lang="en-GB" dirty="0"/>
          </a:p>
        </p:txBody>
      </p:sp>
      <p:grpSp>
        <p:nvGrpSpPr>
          <p:cNvPr id="5" name="Group 4"/>
          <p:cNvGrpSpPr/>
          <p:nvPr/>
        </p:nvGrpSpPr>
        <p:grpSpPr>
          <a:xfrm>
            <a:off x="3170271" y="3169525"/>
            <a:ext cx="5792262" cy="3385123"/>
            <a:chOff x="457200" y="589726"/>
            <a:chExt cx="8425543" cy="4210874"/>
          </a:xfrm>
        </p:grpSpPr>
        <p:grpSp>
          <p:nvGrpSpPr>
            <p:cNvPr id="6" name="Group 5"/>
            <p:cNvGrpSpPr/>
            <p:nvPr/>
          </p:nvGrpSpPr>
          <p:grpSpPr>
            <a:xfrm>
              <a:off x="1415143" y="589726"/>
              <a:ext cx="7467600" cy="3064872"/>
              <a:chOff x="1415143" y="589726"/>
              <a:chExt cx="7467600" cy="3064872"/>
            </a:xfrm>
          </p:grpSpPr>
          <p:sp>
            <p:nvSpPr>
              <p:cNvPr id="24" name="TextBox 63"/>
              <p:cNvSpPr txBox="1"/>
              <p:nvPr/>
            </p:nvSpPr>
            <p:spPr>
              <a:xfrm>
                <a:off x="6749144" y="3201737"/>
                <a:ext cx="1066800" cy="452860"/>
              </a:xfrm>
              <a:prstGeom prst="rect">
                <a:avLst/>
              </a:prstGeom>
              <a:solidFill>
                <a:schemeClr val="tx1">
                  <a:alpha val="20000"/>
                </a:schemeClr>
              </a:solidFill>
              <a:ln>
                <a:solidFill>
                  <a:schemeClr val="tx1"/>
                </a:solidFill>
              </a:ln>
            </p:spPr>
            <p:txBody>
              <a:bodyPr wrap="square" lIns="0" rIns="0"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(6)</a:t>
                </a:r>
              </a:p>
              <a:p>
                <a:pPr algn="ctr"/>
                <a:r>
                  <a:rPr lang="en-US" sz="1000" dirty="0" smtClean="0"/>
                  <a:t>Constraints</a:t>
                </a:r>
                <a:endParaRPr lang="en-CA" sz="1000" dirty="0"/>
              </a:p>
            </p:txBody>
          </p:sp>
          <p:sp>
            <p:nvSpPr>
              <p:cNvPr id="25" name="TextBox 64"/>
              <p:cNvSpPr txBox="1"/>
              <p:nvPr/>
            </p:nvSpPr>
            <p:spPr>
              <a:xfrm>
                <a:off x="5682343" y="3201738"/>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(5)</a:t>
                </a:r>
                <a:r>
                  <a:rPr lang="en-CA" sz="1000" dirty="0" smtClean="0"/>
                  <a:t> Energy</a:t>
                </a:r>
              </a:p>
              <a:p>
                <a:pPr algn="ctr"/>
                <a:r>
                  <a:rPr lang="en-US" sz="1000" dirty="0" smtClean="0"/>
                  <a:t>Balance</a:t>
                </a:r>
              </a:p>
            </p:txBody>
          </p:sp>
          <p:sp>
            <p:nvSpPr>
              <p:cNvPr id="26" name="TextBox 65"/>
              <p:cNvSpPr txBox="1"/>
              <p:nvPr/>
            </p:nvSpPr>
            <p:spPr>
              <a:xfrm>
                <a:off x="4615543" y="3201735"/>
                <a:ext cx="1066800" cy="452859"/>
              </a:xfrm>
              <a:prstGeom prst="rect">
                <a:avLst/>
              </a:prstGeom>
              <a:solidFill>
                <a:schemeClr val="tx1">
                  <a:alpha val="20000"/>
                </a:schemeClr>
              </a:solidFill>
              <a:ln>
                <a:solidFill>
                  <a:schemeClr val="tx1"/>
                </a:solidFill>
              </a:ln>
            </p:spPr>
            <p:txBody>
              <a:bodyPr wrap="square" lIns="36000" rIns="36000"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(4) Capacity Adequacy</a:t>
                </a:r>
                <a:endParaRPr lang="en-CA" sz="1000" dirty="0"/>
              </a:p>
            </p:txBody>
          </p:sp>
          <p:sp>
            <p:nvSpPr>
              <p:cNvPr id="27" name="TextBox 66"/>
              <p:cNvSpPr txBox="1"/>
              <p:nvPr/>
            </p:nvSpPr>
            <p:spPr>
              <a:xfrm>
                <a:off x="2481943" y="3201734"/>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(2)</a:t>
                </a:r>
              </a:p>
              <a:p>
                <a:pPr algn="ctr"/>
                <a:r>
                  <a:rPr lang="en-US" sz="1000" dirty="0" smtClean="0"/>
                  <a:t>Costs</a:t>
                </a:r>
                <a:endParaRPr lang="en-CA" sz="1000" dirty="0"/>
              </a:p>
            </p:txBody>
          </p:sp>
          <p:sp>
            <p:nvSpPr>
              <p:cNvPr id="28" name="TextBox 67"/>
              <p:cNvSpPr txBox="1"/>
              <p:nvPr/>
            </p:nvSpPr>
            <p:spPr>
              <a:xfrm>
                <a:off x="3548742" y="3201734"/>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(3)</a:t>
                </a:r>
              </a:p>
              <a:p>
                <a:pPr algn="ctr"/>
                <a:r>
                  <a:rPr lang="en-US" sz="1000" dirty="0" smtClean="0"/>
                  <a:t>Storage</a:t>
                </a:r>
                <a:endParaRPr lang="en-CA" sz="1000" dirty="0"/>
              </a:p>
            </p:txBody>
          </p:sp>
          <p:sp>
            <p:nvSpPr>
              <p:cNvPr id="29" name="TextBox 68"/>
              <p:cNvSpPr txBox="1"/>
              <p:nvPr/>
            </p:nvSpPr>
            <p:spPr>
              <a:xfrm>
                <a:off x="1415143" y="3201739"/>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(1)</a:t>
                </a:r>
              </a:p>
              <a:p>
                <a:pPr algn="ctr"/>
                <a:r>
                  <a:rPr lang="en-US" sz="1000" dirty="0" smtClean="0"/>
                  <a:t>Objective</a:t>
                </a:r>
                <a:endParaRPr lang="en-CA" sz="1000" dirty="0"/>
              </a:p>
            </p:txBody>
          </p:sp>
          <p:sp>
            <p:nvSpPr>
              <p:cNvPr id="30" name="TextBox 69"/>
              <p:cNvSpPr txBox="1"/>
              <p:nvPr/>
            </p:nvSpPr>
            <p:spPr>
              <a:xfrm>
                <a:off x="7815943" y="3201733"/>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(7)</a:t>
                </a:r>
              </a:p>
              <a:p>
                <a:pPr algn="ctr"/>
                <a:r>
                  <a:rPr lang="en-US" sz="1000" dirty="0" smtClean="0"/>
                  <a:t>Emissions</a:t>
                </a:r>
                <a:endParaRPr lang="en-CA" sz="1000" dirty="0"/>
              </a:p>
            </p:txBody>
          </p:sp>
          <p:sp>
            <p:nvSpPr>
              <p:cNvPr id="31" name="TextBox 70"/>
              <p:cNvSpPr txBox="1"/>
              <p:nvPr/>
            </p:nvSpPr>
            <p:spPr>
              <a:xfrm>
                <a:off x="6749144" y="2680560"/>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Total Capacity</a:t>
                </a:r>
              </a:p>
            </p:txBody>
          </p:sp>
          <p:sp>
            <p:nvSpPr>
              <p:cNvPr id="32" name="TextBox 71"/>
              <p:cNvSpPr txBox="1"/>
              <p:nvPr/>
            </p:nvSpPr>
            <p:spPr>
              <a:xfrm>
                <a:off x="5682343" y="2680560"/>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Energy Balance A</a:t>
                </a:r>
                <a:endParaRPr lang="en-CA" sz="1000" dirty="0" smtClean="0"/>
              </a:p>
            </p:txBody>
          </p:sp>
          <p:sp>
            <p:nvSpPr>
              <p:cNvPr id="33" name="TextBox 72"/>
              <p:cNvSpPr txBox="1"/>
              <p:nvPr/>
            </p:nvSpPr>
            <p:spPr>
              <a:xfrm>
                <a:off x="4615543" y="2680556"/>
                <a:ext cx="1066800" cy="452859"/>
              </a:xfrm>
              <a:prstGeom prst="rect">
                <a:avLst/>
              </a:prstGeom>
              <a:solidFill>
                <a:schemeClr val="tx1">
                  <a:alpha val="20000"/>
                </a:schemeClr>
              </a:solidFill>
              <a:ln>
                <a:solidFill>
                  <a:schemeClr val="tx1"/>
                </a:solidFill>
              </a:ln>
            </p:spPr>
            <p:txBody>
              <a:bodyPr wrap="square" lIns="0" rIns="0"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Capacity Adequacy A</a:t>
                </a:r>
                <a:endParaRPr lang="en-CA" sz="1000" dirty="0"/>
              </a:p>
            </p:txBody>
          </p:sp>
          <p:sp>
            <p:nvSpPr>
              <p:cNvPr id="34" name="TextBox 73"/>
              <p:cNvSpPr txBox="1"/>
              <p:nvPr/>
            </p:nvSpPr>
            <p:spPr>
              <a:xfrm>
                <a:off x="2481943" y="2680562"/>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Discounted Cost</a:t>
                </a:r>
                <a:endParaRPr lang="en-CA" sz="1000" dirty="0"/>
              </a:p>
            </p:txBody>
          </p:sp>
          <p:sp>
            <p:nvSpPr>
              <p:cNvPr id="35" name="TextBox 74"/>
              <p:cNvSpPr txBox="1"/>
              <p:nvPr/>
            </p:nvSpPr>
            <p:spPr>
              <a:xfrm>
                <a:off x="3548742" y="2680556"/>
                <a:ext cx="1066800" cy="452859"/>
              </a:xfrm>
              <a:prstGeom prst="rect">
                <a:avLst/>
              </a:prstGeom>
              <a:solidFill>
                <a:schemeClr val="tx1">
                  <a:alpha val="1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Hydro Facilities</a:t>
                </a:r>
              </a:p>
            </p:txBody>
          </p:sp>
          <p:sp>
            <p:nvSpPr>
              <p:cNvPr id="36" name="TextBox 75"/>
              <p:cNvSpPr txBox="1"/>
              <p:nvPr/>
            </p:nvSpPr>
            <p:spPr>
              <a:xfrm>
                <a:off x="6749144" y="2157343"/>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New Capacity</a:t>
                </a:r>
                <a:endParaRPr lang="en-CA" sz="1000" dirty="0"/>
              </a:p>
            </p:txBody>
          </p:sp>
          <p:sp>
            <p:nvSpPr>
              <p:cNvPr id="37" name="TextBox 76"/>
              <p:cNvSpPr txBox="1"/>
              <p:nvPr/>
            </p:nvSpPr>
            <p:spPr>
              <a:xfrm>
                <a:off x="5682343" y="2157343"/>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Energy Balance B</a:t>
                </a:r>
              </a:p>
            </p:txBody>
          </p:sp>
          <p:sp>
            <p:nvSpPr>
              <p:cNvPr id="38" name="TextBox 77"/>
              <p:cNvSpPr txBox="1"/>
              <p:nvPr/>
            </p:nvSpPr>
            <p:spPr>
              <a:xfrm>
                <a:off x="4615543" y="2157337"/>
                <a:ext cx="1066800" cy="452859"/>
              </a:xfrm>
              <a:prstGeom prst="rect">
                <a:avLst/>
              </a:prstGeom>
              <a:solidFill>
                <a:schemeClr val="tx1">
                  <a:alpha val="20000"/>
                </a:schemeClr>
              </a:solidFill>
              <a:ln>
                <a:solidFill>
                  <a:schemeClr val="tx1"/>
                </a:solidFill>
              </a:ln>
            </p:spPr>
            <p:txBody>
              <a:bodyPr wrap="square" lIns="0" rIns="0"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Capacity Adequacy B</a:t>
                </a:r>
                <a:endParaRPr lang="en-CA" sz="1000" dirty="0"/>
              </a:p>
            </p:txBody>
          </p:sp>
          <p:sp>
            <p:nvSpPr>
              <p:cNvPr id="39" name="TextBox 78"/>
              <p:cNvSpPr txBox="1"/>
              <p:nvPr/>
            </p:nvSpPr>
            <p:spPr>
              <a:xfrm>
                <a:off x="2481943" y="2157342"/>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Operating</a:t>
                </a:r>
              </a:p>
              <a:p>
                <a:pPr algn="ctr"/>
                <a:r>
                  <a:rPr lang="en-US" sz="1000" dirty="0" smtClean="0"/>
                  <a:t>Costs</a:t>
                </a:r>
                <a:endParaRPr lang="en-CA" sz="1000" dirty="0"/>
              </a:p>
            </p:txBody>
          </p:sp>
          <p:sp>
            <p:nvSpPr>
              <p:cNvPr id="40" name="TextBox 79"/>
              <p:cNvSpPr txBox="1"/>
              <p:nvPr/>
            </p:nvSpPr>
            <p:spPr>
              <a:xfrm>
                <a:off x="6749144" y="1634126"/>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Total Activity</a:t>
                </a:r>
                <a:endParaRPr lang="en-CA" sz="1000" dirty="0"/>
              </a:p>
            </p:txBody>
          </p:sp>
          <p:sp>
            <p:nvSpPr>
              <p:cNvPr id="41" name="TextBox 80"/>
              <p:cNvSpPr txBox="1"/>
              <p:nvPr/>
            </p:nvSpPr>
            <p:spPr>
              <a:xfrm>
                <a:off x="2481943" y="1634124"/>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Capital</a:t>
                </a:r>
              </a:p>
              <a:p>
                <a:pPr algn="ctr"/>
                <a:r>
                  <a:rPr lang="en-US" sz="1000" dirty="0" smtClean="0"/>
                  <a:t>Costs</a:t>
                </a:r>
                <a:endParaRPr lang="en-CA" sz="1000" dirty="0"/>
              </a:p>
            </p:txBody>
          </p:sp>
          <p:sp>
            <p:nvSpPr>
              <p:cNvPr id="42" name="TextBox 81"/>
              <p:cNvSpPr txBox="1"/>
              <p:nvPr/>
            </p:nvSpPr>
            <p:spPr>
              <a:xfrm>
                <a:off x="6749144" y="1112946"/>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Annual Activity</a:t>
                </a:r>
                <a:endParaRPr lang="en-CA" sz="1000" dirty="0"/>
              </a:p>
            </p:txBody>
          </p:sp>
          <p:sp>
            <p:nvSpPr>
              <p:cNvPr id="43" name="TextBox 82"/>
              <p:cNvSpPr txBox="1"/>
              <p:nvPr/>
            </p:nvSpPr>
            <p:spPr>
              <a:xfrm>
                <a:off x="2481943" y="1112944"/>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Salvage Value</a:t>
                </a:r>
                <a:endParaRPr lang="en-CA" sz="1000" dirty="0"/>
              </a:p>
            </p:txBody>
          </p:sp>
          <p:sp>
            <p:nvSpPr>
              <p:cNvPr id="44" name="TextBox 83"/>
              <p:cNvSpPr txBox="1"/>
              <p:nvPr/>
            </p:nvSpPr>
            <p:spPr>
              <a:xfrm>
                <a:off x="6749144" y="589726"/>
                <a:ext cx="1066800" cy="452859"/>
              </a:xfrm>
              <a:prstGeom prst="rect">
                <a:avLst/>
              </a:prstGeom>
              <a:solidFill>
                <a:schemeClr val="tx1">
                  <a:alpha val="20000"/>
                </a:schemeClr>
              </a:solidFill>
              <a:ln>
                <a:solidFill>
                  <a:schemeClr val="tx1"/>
                </a:solidFill>
              </a:ln>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r>
                  <a:rPr lang="en-US" sz="1000" dirty="0" smtClean="0"/>
                  <a:t>Reserve Margin</a:t>
                </a:r>
              </a:p>
            </p:txBody>
          </p:sp>
        </p:grpSp>
        <p:cxnSp>
          <p:nvCxnSpPr>
            <p:cNvPr id="7" name="Straight Connector 6"/>
            <p:cNvCxnSpPr/>
            <p:nvPr/>
          </p:nvCxnSpPr>
          <p:spPr>
            <a:xfrm flipH="1">
              <a:off x="5791200" y="589726"/>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57200" y="1112945"/>
              <a:ext cx="8425543" cy="3687655"/>
              <a:chOff x="457200" y="1112945"/>
              <a:chExt cx="8425543" cy="3687655"/>
            </a:xfrm>
          </p:grpSpPr>
          <p:cxnSp>
            <p:nvCxnSpPr>
              <p:cNvPr id="9" name="Straight Connector 8"/>
              <p:cNvCxnSpPr/>
              <p:nvPr/>
            </p:nvCxnSpPr>
            <p:spPr>
              <a:xfrm flipH="1">
                <a:off x="457200" y="3724953"/>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4800600"/>
                <a:ext cx="7467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924800" y="3724953"/>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43000" y="4038600"/>
                <a:ext cx="7467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 y="4441371"/>
                <a:ext cx="74676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4" name="TextBox 53"/>
              <p:cNvSpPr txBox="1"/>
              <p:nvPr/>
            </p:nvSpPr>
            <p:spPr>
              <a:xfrm>
                <a:off x="2993571" y="3730823"/>
                <a:ext cx="3396343" cy="2786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i="1" dirty="0" smtClean="0"/>
                  <a:t>Plain English Description</a:t>
                </a:r>
                <a:endParaRPr lang="en-CA" sz="1000" i="1" dirty="0"/>
              </a:p>
            </p:txBody>
          </p:sp>
          <p:sp>
            <p:nvSpPr>
              <p:cNvPr id="15" name="TextBox 54"/>
              <p:cNvSpPr txBox="1"/>
              <p:nvPr/>
            </p:nvSpPr>
            <p:spPr>
              <a:xfrm>
                <a:off x="2797628" y="4108886"/>
                <a:ext cx="3396343" cy="2786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i="1" dirty="0" smtClean="0"/>
                  <a:t>Mathematical Analogy</a:t>
                </a:r>
                <a:endParaRPr lang="en-CA" sz="1000" i="1" dirty="0"/>
              </a:p>
            </p:txBody>
          </p:sp>
          <p:sp>
            <p:nvSpPr>
              <p:cNvPr id="16" name="TextBox 55"/>
              <p:cNvSpPr txBox="1"/>
              <p:nvPr/>
            </p:nvSpPr>
            <p:spPr>
              <a:xfrm>
                <a:off x="2590801" y="4441371"/>
                <a:ext cx="3396343" cy="278682"/>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r>
                  <a:rPr lang="en-US" sz="1000" i="1" dirty="0" smtClean="0"/>
                  <a:t>Micro Implementation</a:t>
                </a:r>
                <a:endParaRPr lang="en-CA" sz="1000" i="1" dirty="0"/>
              </a:p>
            </p:txBody>
          </p:sp>
          <p:cxnSp>
            <p:nvCxnSpPr>
              <p:cNvPr id="17" name="Straight Connector 16"/>
              <p:cNvCxnSpPr/>
              <p:nvPr/>
            </p:nvCxnSpPr>
            <p:spPr>
              <a:xfrm flipH="1">
                <a:off x="457200" y="3201738"/>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524000" y="1112946"/>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524000" y="1619522"/>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13114" y="2157346"/>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35" idx="0"/>
              </p:cNvCxnSpPr>
              <p:nvPr/>
            </p:nvCxnSpPr>
            <p:spPr>
              <a:xfrm flipH="1">
                <a:off x="4082142" y="2142738"/>
                <a:ext cx="533406" cy="5378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91200" y="1112945"/>
                <a:ext cx="957943" cy="107564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89915" y="1634126"/>
                <a:ext cx="348343" cy="42327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sp>
        <p:nvSpPr>
          <p:cNvPr id="45" name="Rectangle 6"/>
          <p:cNvSpPr>
            <a:spLocks noChangeArrowheads="1"/>
          </p:cNvSpPr>
          <p:nvPr/>
        </p:nvSpPr>
        <p:spPr bwMode="auto">
          <a:xfrm>
            <a:off x="395288" y="1432800"/>
            <a:ext cx="82915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Aft>
                <a:spcPct val="50000"/>
              </a:spcAft>
              <a:defRPr/>
            </a:pPr>
            <a:r>
              <a:rPr lang="en-GB" sz="2400" dirty="0" smtClean="0"/>
              <a:t>A Straight forward </a:t>
            </a:r>
            <a:r>
              <a:rPr lang="en-GB" sz="2400" b="1" i="1" dirty="0" smtClean="0"/>
              <a:t>Building Block </a:t>
            </a:r>
            <a:r>
              <a:rPr lang="en-GB" sz="2400" dirty="0" smtClean="0"/>
              <a:t>based structure</a:t>
            </a:r>
            <a:endParaRPr lang="en-GB" sz="2400" dirty="0"/>
          </a:p>
          <a:p>
            <a:pPr marL="285750" indent="-285750">
              <a:buFont typeface="Arial" pitchFamily="34" charset="0"/>
              <a:buChar char="•"/>
              <a:defRPr/>
            </a:pPr>
            <a:r>
              <a:rPr lang="en-US" dirty="0"/>
              <a:t>A large user community using and developing different code blocks for </a:t>
            </a:r>
            <a:r>
              <a:rPr lang="en-US" dirty="0" err="1"/>
              <a:t>OSeMOSYS</a:t>
            </a:r>
            <a:endParaRPr lang="en-US" dirty="0"/>
          </a:p>
          <a:p>
            <a:pPr marL="285750" indent="-285750">
              <a:buFont typeface="Arial" pitchFamily="34" charset="0"/>
              <a:buChar char="•"/>
              <a:defRPr/>
            </a:pPr>
            <a:r>
              <a:rPr lang="de-AT" i="0" dirty="0" err="1" smtClean="0"/>
              <a:t>Increased</a:t>
            </a:r>
            <a:r>
              <a:rPr lang="de-AT" i="0" dirty="0" smtClean="0"/>
              <a:t> </a:t>
            </a:r>
            <a:r>
              <a:rPr lang="de-AT" i="0" dirty="0" err="1" smtClean="0"/>
              <a:t>tool</a:t>
            </a:r>
            <a:r>
              <a:rPr lang="de-AT" i="0" dirty="0" smtClean="0"/>
              <a:t> </a:t>
            </a:r>
            <a:r>
              <a:rPr lang="de-AT" i="0" dirty="0" err="1" smtClean="0"/>
              <a:t>flexibility</a:t>
            </a:r>
            <a:r>
              <a:rPr lang="de-AT" i="0" dirty="0" smtClean="0"/>
              <a:t> </a:t>
            </a:r>
            <a:r>
              <a:rPr lang="de-AT" i="0" dirty="0" err="1" smtClean="0"/>
              <a:t>with</a:t>
            </a:r>
            <a:r>
              <a:rPr lang="de-AT" i="0" dirty="0" smtClean="0"/>
              <a:t> </a:t>
            </a:r>
            <a:r>
              <a:rPr lang="de-AT" i="0" dirty="0" err="1" smtClean="0"/>
              <a:t>the</a:t>
            </a:r>
            <a:r>
              <a:rPr lang="de-AT" i="0" dirty="0" smtClean="0"/>
              <a:t> </a:t>
            </a:r>
            <a:r>
              <a:rPr lang="de-AT" i="0" dirty="0" err="1" smtClean="0"/>
              <a:t>ability</a:t>
            </a:r>
            <a:r>
              <a:rPr lang="de-AT" i="0" dirty="0" smtClean="0"/>
              <a:t> </a:t>
            </a:r>
            <a:r>
              <a:rPr lang="de-AT" i="0" dirty="0" err="1" smtClean="0"/>
              <a:t>to</a:t>
            </a:r>
            <a:r>
              <a:rPr lang="de-AT" i="0" dirty="0" smtClean="0"/>
              <a:t> </a:t>
            </a:r>
            <a:r>
              <a:rPr lang="de-AT" i="0" dirty="0" err="1" smtClean="0"/>
              <a:t>tailor</a:t>
            </a:r>
            <a:r>
              <a:rPr lang="de-AT" i="0" dirty="0" smtClean="0"/>
              <a:t> </a:t>
            </a:r>
            <a:r>
              <a:rPr lang="de-AT" i="0" dirty="0" err="1" smtClean="0"/>
              <a:t>the</a:t>
            </a:r>
            <a:r>
              <a:rPr lang="de-AT" i="0" dirty="0" smtClean="0"/>
              <a:t> </a:t>
            </a:r>
            <a:r>
              <a:rPr lang="de-AT" i="0" dirty="0" err="1" smtClean="0"/>
              <a:t>code</a:t>
            </a:r>
            <a:r>
              <a:rPr lang="de-AT" dirty="0"/>
              <a:t> </a:t>
            </a:r>
            <a:r>
              <a:rPr lang="de-AT" dirty="0" err="1" smtClean="0"/>
              <a:t>specific</a:t>
            </a:r>
            <a:r>
              <a:rPr lang="de-AT" dirty="0" smtClean="0"/>
              <a:t> </a:t>
            </a:r>
            <a:r>
              <a:rPr lang="de-AT" dirty="0" err="1" smtClean="0"/>
              <a:t>modelling</a:t>
            </a:r>
            <a:r>
              <a:rPr lang="de-AT" dirty="0" smtClean="0"/>
              <a:t> </a:t>
            </a:r>
            <a:r>
              <a:rPr lang="de-AT" dirty="0" err="1" smtClean="0"/>
              <a:t>requirements</a:t>
            </a:r>
            <a:endParaRPr lang="de-AT" i="0" dirty="0" smtClean="0"/>
          </a:p>
          <a:p>
            <a:pPr marL="285750" indent="-285750">
              <a:buFont typeface="Arial" pitchFamily="34" charset="0"/>
              <a:buChar char="•"/>
              <a:defRPr/>
            </a:pPr>
            <a:r>
              <a:rPr lang="de-AT" i="0" dirty="0" smtClean="0"/>
              <a:t>Easy </a:t>
            </a:r>
            <a:r>
              <a:rPr lang="de-AT" i="0" dirty="0" err="1" smtClean="0"/>
              <a:t>version</a:t>
            </a:r>
            <a:r>
              <a:rPr lang="de-AT" i="0" dirty="0" smtClean="0"/>
              <a:t> </a:t>
            </a:r>
            <a:r>
              <a:rPr lang="de-AT" i="0" dirty="0" err="1" smtClean="0"/>
              <a:t>change</a:t>
            </a:r>
            <a:r>
              <a:rPr lang="de-AT" i="0" dirty="0" smtClean="0"/>
              <a:t> </a:t>
            </a:r>
            <a:r>
              <a:rPr lang="de-AT" i="0" dirty="0" err="1" smtClean="0"/>
              <a:t>management</a:t>
            </a:r>
            <a:r>
              <a:rPr lang="de-AT" i="0" dirty="0" smtClean="0"/>
              <a:t>: </a:t>
            </a:r>
            <a:endParaRPr lang="en-US" b="0" i="0" dirty="0"/>
          </a:p>
        </p:txBody>
      </p:sp>
      <p:sp>
        <p:nvSpPr>
          <p:cNvPr id="46" name="TextBox 45"/>
          <p:cNvSpPr txBox="1"/>
          <p:nvPr/>
        </p:nvSpPr>
        <p:spPr>
          <a:xfrm>
            <a:off x="681999" y="3092497"/>
            <a:ext cx="3214175" cy="1200329"/>
          </a:xfrm>
          <a:prstGeom prst="rect">
            <a:avLst/>
          </a:prstGeom>
          <a:noFill/>
        </p:spPr>
        <p:txBody>
          <a:bodyPr wrap="square" rtlCol="0">
            <a:spAutoFit/>
          </a:bodyPr>
          <a:lstStyle/>
          <a:p>
            <a:pPr>
              <a:defRPr/>
            </a:pPr>
            <a:r>
              <a:rPr lang="en-US" dirty="0" err="1"/>
              <a:t>OSeMOSYS</a:t>
            </a:r>
            <a:r>
              <a:rPr lang="en-US" dirty="0"/>
              <a:t>  to be </a:t>
            </a:r>
            <a:r>
              <a:rPr lang="en-US" dirty="0" smtClean="0"/>
              <a:t>integrated with </a:t>
            </a:r>
            <a:r>
              <a:rPr lang="en-US" dirty="0"/>
              <a:t>a Semantic Media Wiki </a:t>
            </a:r>
            <a:r>
              <a:rPr lang="en-US" dirty="0" smtClean="0"/>
              <a:t>(</a:t>
            </a:r>
            <a:r>
              <a:rPr lang="en-US" dirty="0"/>
              <a:t>SMW) being developed </a:t>
            </a:r>
            <a:r>
              <a:rPr lang="en-US" dirty="0" smtClean="0"/>
              <a:t>by </a:t>
            </a:r>
            <a:r>
              <a:rPr lang="en-US" dirty="0"/>
              <a:t>World Bank-ESMAP</a:t>
            </a:r>
            <a:endParaRPr lang="en-GB" dirty="0"/>
          </a:p>
        </p:txBody>
      </p:sp>
      <p:sp>
        <p:nvSpPr>
          <p:cNvPr id="47" name="TextBox 46"/>
          <p:cNvSpPr txBox="1"/>
          <p:nvPr/>
        </p:nvSpPr>
        <p:spPr>
          <a:xfrm>
            <a:off x="1490073" y="5879762"/>
            <a:ext cx="168019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1200" i="1" dirty="0" smtClean="0"/>
              <a:t>Multiple Levels of Abstraction</a:t>
            </a:r>
            <a:endParaRPr lang="en-GB" sz="1200" i="1" dirty="0"/>
          </a:p>
        </p:txBody>
      </p:sp>
      <p:sp>
        <p:nvSpPr>
          <p:cNvPr id="48" name="TextBox 47"/>
          <p:cNvSpPr txBox="1"/>
          <p:nvPr/>
        </p:nvSpPr>
        <p:spPr>
          <a:xfrm>
            <a:off x="8392377" y="3549686"/>
            <a:ext cx="553998" cy="910502"/>
          </a:xfrm>
          <a:prstGeom prst="rect">
            <a:avLst/>
          </a:prstGeom>
        </p:spPr>
        <p:style>
          <a:lnRef idx="2">
            <a:schemeClr val="accent6"/>
          </a:lnRef>
          <a:fillRef idx="1">
            <a:schemeClr val="lt1"/>
          </a:fillRef>
          <a:effectRef idx="0">
            <a:schemeClr val="accent6"/>
          </a:effectRef>
          <a:fontRef idx="minor">
            <a:schemeClr val="dk1"/>
          </a:fontRef>
        </p:style>
        <p:txBody>
          <a:bodyPr vert="vert270" wrap="square" rtlCol="0">
            <a:spAutoFit/>
          </a:bodyPr>
          <a:lstStyle/>
          <a:p>
            <a:pPr algn="ctr"/>
            <a:r>
              <a:rPr lang="en-GB" sz="1200" i="1" dirty="0" smtClean="0"/>
              <a:t>Modular</a:t>
            </a:r>
          </a:p>
          <a:p>
            <a:pPr algn="ctr"/>
            <a:r>
              <a:rPr lang="en-GB" sz="1200" i="1" dirty="0" smtClean="0"/>
              <a:t>Structure</a:t>
            </a:r>
            <a:endParaRPr lang="en-GB" sz="1200" i="1" dirty="0"/>
          </a:p>
        </p:txBody>
      </p:sp>
      <p:sp>
        <p:nvSpPr>
          <p:cNvPr id="2" name="Slide Number Placeholder 1"/>
          <p:cNvSpPr>
            <a:spLocks noGrp="1"/>
          </p:cNvSpPr>
          <p:nvPr>
            <p:ph type="sldNum" sz="quarter" idx="12"/>
          </p:nvPr>
        </p:nvSpPr>
        <p:spPr/>
        <p:txBody>
          <a:bodyPr/>
          <a:lstStyle/>
          <a:p>
            <a:fld id="{75079836-2D52-4B4E-AB70-CA78DEE9FCF5}" type="slidenum">
              <a:rPr lang="en-US" smtClean="0"/>
              <a:t>33</a:t>
            </a:fld>
            <a:endParaRPr lang="en-US"/>
          </a:p>
        </p:txBody>
      </p:sp>
    </p:spTree>
    <p:extLst>
      <p:ext uri="{BB962C8B-B14F-4D97-AF65-F5344CB8AC3E}">
        <p14:creationId xmlns:p14="http://schemas.microsoft.com/office/powerpoint/2010/main" val="3825253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smtClean="0"/>
              <a:t>An Introduction to </a:t>
            </a:r>
            <a:r>
              <a:rPr lang="en-GB" dirty="0" err="1" smtClean="0"/>
              <a:t>OSeMOSYS</a:t>
            </a:r>
            <a:endParaRPr lang="en-GB" dirty="0"/>
          </a:p>
        </p:txBody>
      </p:sp>
      <p:sp>
        <p:nvSpPr>
          <p:cNvPr id="6" name="Rectangle 6"/>
          <p:cNvSpPr>
            <a:spLocks noChangeArrowheads="1"/>
          </p:cNvSpPr>
          <p:nvPr/>
        </p:nvSpPr>
        <p:spPr bwMode="auto">
          <a:xfrm>
            <a:off x="395288" y="1432800"/>
            <a:ext cx="7893306" cy="639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Aft>
                <a:spcPts val="600"/>
              </a:spcAft>
              <a:defRPr/>
            </a:pPr>
            <a:r>
              <a:rPr lang="en-GB" sz="2400" dirty="0" smtClean="0"/>
              <a:t>Useful for: </a:t>
            </a:r>
            <a:endParaRPr lang="en-GB" dirty="0" smtClean="0"/>
          </a:p>
          <a:p>
            <a:pPr marL="174625" lvl="1" indent="-174625">
              <a:spcAft>
                <a:spcPts val="300"/>
              </a:spcAft>
              <a:buFont typeface="Arial" charset="0"/>
              <a:buChar char="•"/>
              <a:defRPr/>
            </a:pPr>
            <a:r>
              <a:rPr lang="sv-SE" b="0" i="0" dirty="0" smtClean="0"/>
              <a:t>Medium- </a:t>
            </a:r>
            <a:r>
              <a:rPr lang="sv-SE" b="0" i="0" dirty="0" err="1" smtClean="0"/>
              <a:t>to</a:t>
            </a:r>
            <a:r>
              <a:rPr lang="sv-SE" b="0" i="0" dirty="0" smtClean="0"/>
              <a:t> long-term </a:t>
            </a:r>
            <a:r>
              <a:rPr lang="sv-SE" b="0" i="0" dirty="0" err="1" smtClean="0"/>
              <a:t>capacity</a:t>
            </a:r>
            <a:r>
              <a:rPr lang="sv-SE" b="0" i="0" dirty="0" smtClean="0"/>
              <a:t> expansion/investment planning</a:t>
            </a:r>
          </a:p>
          <a:p>
            <a:pPr marL="174625" lvl="1" indent="-174625">
              <a:spcAft>
                <a:spcPts val="300"/>
              </a:spcAft>
              <a:buFont typeface="Arial" charset="0"/>
              <a:buChar char="•"/>
              <a:defRPr/>
            </a:pPr>
            <a:r>
              <a:rPr lang="en-GB" b="0" i="0" dirty="0" smtClean="0"/>
              <a:t>To inform </a:t>
            </a:r>
            <a:r>
              <a:rPr lang="en-GB" b="0" i="0" dirty="0"/>
              <a:t>local, national and multi-regional energy </a:t>
            </a:r>
            <a:r>
              <a:rPr lang="en-GB" b="0" i="0" dirty="0" smtClean="0"/>
              <a:t>planning</a:t>
            </a:r>
          </a:p>
          <a:p>
            <a:pPr marL="174625" lvl="1" indent="-174625">
              <a:spcAft>
                <a:spcPts val="300"/>
              </a:spcAft>
              <a:buFont typeface="Arial" charset="0"/>
              <a:buChar char="•"/>
              <a:defRPr/>
            </a:pPr>
            <a:r>
              <a:rPr lang="en-GB" b="0" i="0" dirty="0" smtClean="0"/>
              <a:t>May </a:t>
            </a:r>
            <a:r>
              <a:rPr lang="en-GB" b="0" i="0" dirty="0"/>
              <a:t>cover all or individual energy sectors, including heat, electricity and </a:t>
            </a:r>
            <a:r>
              <a:rPr lang="en-GB" b="0" i="0" dirty="0" smtClean="0"/>
              <a:t>transport</a:t>
            </a:r>
          </a:p>
          <a:p>
            <a:pPr marL="0" lvl="1">
              <a:spcAft>
                <a:spcPts val="600"/>
              </a:spcAft>
              <a:defRPr/>
            </a:pPr>
            <a:r>
              <a:rPr lang="en-GB" sz="2400" dirty="0" smtClean="0"/>
              <a:t>Main Assumptions</a:t>
            </a:r>
          </a:p>
          <a:p>
            <a:pPr marL="174625" lvl="1" indent="-174625">
              <a:spcAft>
                <a:spcPts val="300"/>
              </a:spcAft>
              <a:buFont typeface="Arial" charset="0"/>
              <a:buChar char="•"/>
              <a:defRPr/>
            </a:pPr>
            <a:r>
              <a:rPr lang="sv-SE" dirty="0" err="1"/>
              <a:t>Deterministic</a:t>
            </a:r>
            <a:r>
              <a:rPr lang="sv-SE" dirty="0"/>
              <a:t> </a:t>
            </a:r>
            <a:r>
              <a:rPr lang="sv-SE" dirty="0" err="1"/>
              <a:t>linear</a:t>
            </a:r>
            <a:r>
              <a:rPr lang="sv-SE" dirty="0"/>
              <a:t> </a:t>
            </a:r>
            <a:r>
              <a:rPr lang="sv-SE" dirty="0" err="1"/>
              <a:t>optimisation</a:t>
            </a:r>
            <a:r>
              <a:rPr lang="sv-SE" dirty="0"/>
              <a:t> </a:t>
            </a:r>
            <a:r>
              <a:rPr lang="sv-SE" dirty="0" err="1"/>
              <a:t>model</a:t>
            </a:r>
            <a:r>
              <a:rPr lang="sv-SE" dirty="0"/>
              <a:t> - </a:t>
            </a:r>
            <a:r>
              <a:rPr lang="en-GB" dirty="0"/>
              <a:t>assumes perfect competition on energy markets. </a:t>
            </a:r>
          </a:p>
          <a:p>
            <a:pPr marL="174625" lvl="1" indent="-174625">
              <a:spcAft>
                <a:spcPts val="300"/>
              </a:spcAft>
              <a:buFont typeface="Arial" charset="0"/>
              <a:buChar char="•"/>
              <a:defRPr/>
            </a:pPr>
            <a:r>
              <a:rPr lang="en-GB" dirty="0"/>
              <a:t>Driven by exogenously defined demands for energy services.</a:t>
            </a:r>
          </a:p>
          <a:p>
            <a:pPr marL="174625" lvl="1" indent="-174625">
              <a:spcAft>
                <a:spcPts val="300"/>
              </a:spcAft>
              <a:buFont typeface="Arial" charset="0"/>
              <a:buChar char="•"/>
              <a:defRPr/>
            </a:pPr>
            <a:r>
              <a:rPr lang="en-GB" dirty="0"/>
              <a:t>These can be met through a range of technologies.</a:t>
            </a:r>
          </a:p>
          <a:p>
            <a:pPr marL="174625" lvl="1" indent="-174625">
              <a:spcAft>
                <a:spcPts val="300"/>
              </a:spcAft>
              <a:buFont typeface="Arial" charset="0"/>
              <a:buChar char="•"/>
              <a:defRPr/>
            </a:pPr>
            <a:r>
              <a:rPr lang="en-GB" dirty="0"/>
              <a:t>Technologies consume resources, defined by their potentials and costs.</a:t>
            </a:r>
          </a:p>
          <a:p>
            <a:pPr marL="174625" lvl="1" indent="-174625">
              <a:spcAft>
                <a:spcPts val="300"/>
              </a:spcAft>
              <a:buFont typeface="Arial" charset="0"/>
              <a:buChar char="•"/>
              <a:defRPr/>
            </a:pPr>
            <a:r>
              <a:rPr lang="en-GB" dirty="0"/>
              <a:t>Policy scenarios impose certain technical constraints, economic implications or environmental targets.</a:t>
            </a:r>
          </a:p>
          <a:p>
            <a:pPr marL="174625" lvl="1" indent="-174625">
              <a:spcAft>
                <a:spcPts val="300"/>
              </a:spcAft>
              <a:buFont typeface="Arial" charset="0"/>
              <a:buChar char="•"/>
              <a:defRPr/>
            </a:pPr>
            <a:r>
              <a:rPr lang="en-GB" dirty="0"/>
              <a:t>Temporal resolution: consecutive years, split up into ‘time slices’ with specific demand or supply characteristics, e.g., weekend evenings in summer.</a:t>
            </a:r>
          </a:p>
          <a:p>
            <a:pPr marL="0" lvl="1">
              <a:spcAft>
                <a:spcPts val="300"/>
              </a:spcAft>
              <a:defRPr/>
            </a:pPr>
            <a:endParaRPr lang="sv-SE" b="0" i="0" dirty="0" smtClean="0"/>
          </a:p>
          <a:p>
            <a:pPr marL="174625" lvl="1" indent="-174625">
              <a:spcAft>
                <a:spcPts val="300"/>
              </a:spcAft>
              <a:buFont typeface="Arial" charset="0"/>
              <a:buChar char="•"/>
              <a:defRPr/>
            </a:pPr>
            <a:endParaRPr lang="de-AT" b="0" i="0" dirty="0"/>
          </a:p>
          <a:p>
            <a:pPr marL="285750" indent="-285750">
              <a:defRPr/>
            </a:pPr>
            <a:endParaRPr lang="de-AT" i="0" dirty="0"/>
          </a:p>
          <a:p>
            <a:pPr marL="285750" indent="-285750">
              <a:defRPr/>
            </a:pPr>
            <a:endParaRPr lang="de-AT" i="0" dirty="0">
              <a:solidFill>
                <a:srgbClr val="235373"/>
              </a:solidFill>
            </a:endParaRPr>
          </a:p>
          <a:p>
            <a:pPr marL="285750" indent="-285750">
              <a:defRPr/>
            </a:pPr>
            <a:endParaRPr lang="en-US" b="0" i="0" dirty="0"/>
          </a:p>
        </p:txBody>
      </p:sp>
      <p:sp>
        <p:nvSpPr>
          <p:cNvPr id="2" name="Slide Number Placeholder 1"/>
          <p:cNvSpPr>
            <a:spLocks noGrp="1"/>
          </p:cNvSpPr>
          <p:nvPr>
            <p:ph type="sldNum" sz="quarter" idx="12"/>
          </p:nvPr>
        </p:nvSpPr>
        <p:spPr/>
        <p:txBody>
          <a:bodyPr/>
          <a:lstStyle/>
          <a:p>
            <a:fld id="{75079836-2D52-4B4E-AB70-CA78DEE9FCF5}" type="slidenum">
              <a:rPr lang="en-US" smtClean="0"/>
              <a:t>34</a:t>
            </a:fld>
            <a:endParaRPr lang="en-US"/>
          </a:p>
        </p:txBody>
      </p:sp>
    </p:spTree>
    <p:extLst>
      <p:ext uri="{BB962C8B-B14F-4D97-AF65-F5344CB8AC3E}">
        <p14:creationId xmlns:p14="http://schemas.microsoft.com/office/powerpoint/2010/main" val="1624789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GB" dirty="0" smtClean="0"/>
              <a:t>An Introduction to </a:t>
            </a:r>
            <a:r>
              <a:rPr lang="en-GB" dirty="0" err="1" smtClean="0"/>
              <a:t>OSeMOSYS</a:t>
            </a:r>
            <a:endParaRPr lang="en-GB" dirty="0"/>
          </a:p>
        </p:txBody>
      </p:sp>
      <p:sp>
        <p:nvSpPr>
          <p:cNvPr id="5" name="Rectangle 6"/>
          <p:cNvSpPr>
            <a:spLocks noChangeArrowheads="1"/>
          </p:cNvSpPr>
          <p:nvPr/>
        </p:nvSpPr>
        <p:spPr bwMode="auto">
          <a:xfrm>
            <a:off x="395288" y="1432800"/>
            <a:ext cx="7893306"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Aft>
                <a:spcPts val="300"/>
              </a:spcAft>
              <a:defRPr/>
            </a:pPr>
            <a:endParaRPr lang="sv-SE" b="0" i="0" dirty="0" smtClean="0"/>
          </a:p>
          <a:p>
            <a:pPr marL="174625" lvl="1" indent="-174625">
              <a:spcAft>
                <a:spcPts val="300"/>
              </a:spcAft>
              <a:buFont typeface="Arial" charset="0"/>
              <a:buChar char="•"/>
              <a:defRPr/>
            </a:pPr>
            <a:endParaRPr lang="de-AT" b="0" i="0" dirty="0"/>
          </a:p>
          <a:p>
            <a:pPr marL="285750" indent="-285750">
              <a:defRPr/>
            </a:pPr>
            <a:endParaRPr lang="de-AT" i="0" dirty="0"/>
          </a:p>
          <a:p>
            <a:pPr marL="285750" indent="-285750">
              <a:defRPr/>
            </a:pPr>
            <a:endParaRPr lang="de-AT" i="0" dirty="0">
              <a:solidFill>
                <a:srgbClr val="235373"/>
              </a:solidFill>
            </a:endParaRPr>
          </a:p>
          <a:p>
            <a:pPr marL="285750" indent="-285750">
              <a:defRPr/>
            </a:pPr>
            <a:endParaRPr lang="en-US" b="0" i="0" dirty="0"/>
          </a:p>
        </p:txBody>
      </p:sp>
      <p:pic>
        <p:nvPicPr>
          <p:cNvPr id="6" name="Marcador de contenido 3" descr="Screen Shot 2013-01-30 at 2.32.26 PM.png"/>
          <p:cNvPicPr>
            <a:picLocks noChangeAspect="1"/>
          </p:cNvPicPr>
          <p:nvPr/>
        </p:nvPicPr>
        <p:blipFill rotWithShape="1">
          <a:blip r:embed="rId2">
            <a:extLst>
              <a:ext uri="{28A0092B-C50C-407E-A947-70E740481C1C}">
                <a14:useLocalDpi xmlns:a14="http://schemas.microsoft.com/office/drawing/2010/main" val="0"/>
              </a:ext>
            </a:extLst>
          </a:blip>
          <a:srcRect t="40" b="1955"/>
          <a:stretch/>
        </p:blipFill>
        <p:spPr>
          <a:xfrm>
            <a:off x="4668780" y="1740310"/>
            <a:ext cx="4487054" cy="4486301"/>
          </a:xfrm>
          <a:prstGeom prst="rect">
            <a:avLst/>
          </a:prstGeom>
        </p:spPr>
      </p:pic>
      <p:sp>
        <p:nvSpPr>
          <p:cNvPr id="7" name="Rectangle 6"/>
          <p:cNvSpPr>
            <a:spLocks noChangeArrowheads="1"/>
          </p:cNvSpPr>
          <p:nvPr/>
        </p:nvSpPr>
        <p:spPr bwMode="auto">
          <a:xfrm>
            <a:off x="395288" y="1434052"/>
            <a:ext cx="458966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Aft>
                <a:spcPct val="50000"/>
              </a:spcAft>
              <a:defRPr/>
            </a:pPr>
            <a:r>
              <a:rPr lang="en-GB" sz="2400" dirty="0" smtClean="0"/>
              <a:t>A tested ability to </a:t>
            </a:r>
            <a:r>
              <a:rPr lang="en-GB" sz="2400" b="1" i="1" dirty="0" smtClean="0"/>
              <a:t>Replicate Results</a:t>
            </a:r>
            <a:endParaRPr lang="de-AT" b="1" i="1" dirty="0"/>
          </a:p>
          <a:p>
            <a:pPr marL="285750" indent="-285750">
              <a:spcAft>
                <a:spcPts val="300"/>
              </a:spcAft>
              <a:buFont typeface="Arial" pitchFamily="34" charset="0"/>
              <a:buChar char="•"/>
              <a:defRPr/>
            </a:pPr>
            <a:r>
              <a:rPr lang="de-AT" i="0" dirty="0" err="1" smtClean="0"/>
              <a:t>Tested</a:t>
            </a:r>
            <a:r>
              <a:rPr lang="de-AT" i="0" dirty="0" smtClean="0"/>
              <a:t> on </a:t>
            </a:r>
            <a:r>
              <a:rPr lang="de-AT" i="0" dirty="0" err="1" smtClean="0"/>
              <a:t>standard</a:t>
            </a:r>
            <a:r>
              <a:rPr lang="de-AT" i="0" dirty="0" smtClean="0"/>
              <a:t> </a:t>
            </a:r>
            <a:r>
              <a:rPr lang="de-AT" i="0" dirty="0" err="1" smtClean="0"/>
              <a:t>model</a:t>
            </a:r>
            <a:r>
              <a:rPr lang="de-AT" i="0" dirty="0" smtClean="0"/>
              <a:t> </a:t>
            </a:r>
            <a:r>
              <a:rPr lang="de-AT" i="0" dirty="0" err="1" smtClean="0"/>
              <a:t>cases</a:t>
            </a:r>
            <a:r>
              <a:rPr lang="de-AT" i="0" dirty="0" smtClean="0"/>
              <a:t> </a:t>
            </a:r>
            <a:r>
              <a:rPr lang="de-AT" i="0" dirty="0" err="1" smtClean="0"/>
              <a:t>against</a:t>
            </a:r>
            <a:r>
              <a:rPr lang="de-AT" i="0" dirty="0" smtClean="0"/>
              <a:t> </a:t>
            </a:r>
            <a:r>
              <a:rPr lang="de-AT" i="0" dirty="0" err="1" smtClean="0"/>
              <a:t>established</a:t>
            </a:r>
            <a:r>
              <a:rPr lang="de-AT" i="0" dirty="0" smtClean="0"/>
              <a:t> MARKAL </a:t>
            </a:r>
            <a:r>
              <a:rPr lang="de-AT" i="0" dirty="0" err="1" smtClean="0"/>
              <a:t>modelling</a:t>
            </a:r>
            <a:r>
              <a:rPr lang="de-AT" i="0" dirty="0" smtClean="0"/>
              <a:t> </a:t>
            </a:r>
            <a:r>
              <a:rPr lang="de-AT" i="0" dirty="0" err="1" smtClean="0"/>
              <a:t>frameworks</a:t>
            </a:r>
            <a:endParaRPr lang="de-AT" dirty="0"/>
          </a:p>
          <a:p>
            <a:pPr marL="285750" indent="-285750">
              <a:spcAft>
                <a:spcPts val="300"/>
              </a:spcAft>
              <a:buFont typeface="Arial" pitchFamily="34" charset="0"/>
              <a:buChar char="•"/>
              <a:defRPr/>
            </a:pPr>
            <a:r>
              <a:rPr lang="en-GB" dirty="0" smtClean="0"/>
              <a:t>Derived from standard </a:t>
            </a:r>
            <a:r>
              <a:rPr lang="en-GB" dirty="0"/>
              <a:t>demonstration </a:t>
            </a:r>
            <a:r>
              <a:rPr lang="en-GB" dirty="0" smtClean="0"/>
              <a:t>application used </a:t>
            </a:r>
            <a:r>
              <a:rPr lang="en-GB" dirty="0"/>
              <a:t>in </a:t>
            </a:r>
            <a:r>
              <a:rPr lang="en-GB" dirty="0" smtClean="0"/>
              <a:t>MARKAL</a:t>
            </a:r>
          </a:p>
          <a:p>
            <a:pPr marL="285750" indent="-285750">
              <a:spcAft>
                <a:spcPts val="300"/>
              </a:spcAft>
              <a:buFont typeface="Arial" pitchFamily="34" charset="0"/>
              <a:buChar char="•"/>
              <a:defRPr/>
            </a:pPr>
            <a:r>
              <a:rPr lang="en-GB" i="0" dirty="0" smtClean="0"/>
              <a:t>Region description:</a:t>
            </a:r>
          </a:p>
          <a:p>
            <a:pPr marL="742950" lvl="1" indent="-285750">
              <a:spcAft>
                <a:spcPts val="300"/>
              </a:spcAft>
              <a:buFont typeface="Arial" pitchFamily="34" charset="0"/>
              <a:buChar char="•"/>
              <a:defRPr/>
            </a:pPr>
            <a:r>
              <a:rPr lang="en-GB" dirty="0" smtClean="0"/>
              <a:t>Lighting/Heating/Transport demands</a:t>
            </a:r>
          </a:p>
          <a:p>
            <a:pPr marL="742950" lvl="1" indent="-285750">
              <a:spcAft>
                <a:spcPts val="300"/>
              </a:spcAft>
              <a:buFont typeface="Arial" pitchFamily="34" charset="0"/>
              <a:buChar char="•"/>
              <a:defRPr/>
            </a:pPr>
            <a:r>
              <a:rPr lang="en-GB" i="0" dirty="0" smtClean="0"/>
              <a:t>Multiple generation options</a:t>
            </a:r>
          </a:p>
          <a:p>
            <a:pPr marL="742950" lvl="1" indent="-285750">
              <a:spcAft>
                <a:spcPts val="300"/>
              </a:spcAft>
              <a:buFont typeface="Arial" pitchFamily="34" charset="0"/>
              <a:buChar char="•"/>
              <a:defRPr/>
            </a:pPr>
            <a:r>
              <a:rPr lang="en-GB" dirty="0" smtClean="0"/>
              <a:t>Multiple Fuels </a:t>
            </a:r>
          </a:p>
          <a:p>
            <a:pPr marL="742950" lvl="1" indent="-285750">
              <a:spcAft>
                <a:spcPts val="300"/>
              </a:spcAft>
              <a:buFont typeface="Arial" pitchFamily="34" charset="0"/>
              <a:buChar char="•"/>
              <a:defRPr/>
            </a:pPr>
            <a:r>
              <a:rPr lang="en-GB" i="0" dirty="0" smtClean="0"/>
              <a:t>Multiple time slices over for seasonal demand fluctuation</a:t>
            </a:r>
          </a:p>
          <a:p>
            <a:pPr marL="285750" indent="-285750">
              <a:spcAft>
                <a:spcPts val="300"/>
              </a:spcAft>
              <a:buFont typeface="Arial" pitchFamily="34" charset="0"/>
              <a:buChar char="•"/>
              <a:defRPr/>
            </a:pPr>
            <a:r>
              <a:rPr lang="en-GB" dirty="0" smtClean="0"/>
              <a:t>Comparable results between both modelling structures</a:t>
            </a:r>
            <a:endParaRPr lang="de-AT" i="0" dirty="0"/>
          </a:p>
          <a:p>
            <a:pPr marL="285750" indent="-285750">
              <a:defRPr/>
            </a:pPr>
            <a:endParaRPr lang="de-AT" i="0" dirty="0">
              <a:solidFill>
                <a:srgbClr val="235373"/>
              </a:solidFill>
            </a:endParaRPr>
          </a:p>
          <a:p>
            <a:pPr marL="285750" indent="-285750">
              <a:defRPr/>
            </a:pPr>
            <a:endParaRPr lang="en-US" b="0" i="0" dirty="0"/>
          </a:p>
        </p:txBody>
      </p:sp>
      <p:sp>
        <p:nvSpPr>
          <p:cNvPr id="2" name="Slide Number Placeholder 1"/>
          <p:cNvSpPr>
            <a:spLocks noGrp="1"/>
          </p:cNvSpPr>
          <p:nvPr>
            <p:ph type="sldNum" sz="quarter" idx="12"/>
          </p:nvPr>
        </p:nvSpPr>
        <p:spPr/>
        <p:txBody>
          <a:bodyPr/>
          <a:lstStyle/>
          <a:p>
            <a:fld id="{75079836-2D52-4B4E-AB70-CA78DEE9FCF5}" type="slidenum">
              <a:rPr lang="en-US" smtClean="0"/>
              <a:t>35</a:t>
            </a:fld>
            <a:endParaRPr lang="en-US"/>
          </a:p>
        </p:txBody>
      </p:sp>
    </p:spTree>
    <p:extLst>
      <p:ext uri="{BB962C8B-B14F-4D97-AF65-F5344CB8AC3E}">
        <p14:creationId xmlns:p14="http://schemas.microsoft.com/office/powerpoint/2010/main" val="968332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sv-SE" dirty="0" smtClean="0"/>
              <a:t>The Southern </a:t>
            </a:r>
            <a:r>
              <a:rPr lang="sv-SE" dirty="0" err="1" smtClean="0"/>
              <a:t>African</a:t>
            </a:r>
            <a:r>
              <a:rPr lang="sv-SE" dirty="0" smtClean="0"/>
              <a:t> Power Pool </a:t>
            </a:r>
            <a:r>
              <a:rPr lang="sv-SE" dirty="0" err="1" smtClean="0"/>
              <a:t>Model</a:t>
            </a:r>
            <a:endParaRPr lang="sv-SE" dirty="0" smtClean="0"/>
          </a:p>
        </p:txBody>
      </p:sp>
      <p:sp>
        <p:nvSpPr>
          <p:cNvPr id="58372" name="Content Placeholder 5"/>
          <p:cNvSpPr>
            <a:spLocks noGrp="1"/>
          </p:cNvSpPr>
          <p:nvPr>
            <p:ph idx="1"/>
          </p:nvPr>
        </p:nvSpPr>
        <p:spPr>
          <a:xfrm>
            <a:off x="457200" y="1600200"/>
            <a:ext cx="4038600" cy="4525963"/>
          </a:xfrm>
        </p:spPr>
        <p:txBody>
          <a:bodyPr>
            <a:normAutofit lnSpcReduction="10000"/>
          </a:bodyPr>
          <a:lstStyle/>
          <a:p>
            <a:r>
              <a:rPr lang="sv-SE" dirty="0" err="1" smtClean="0"/>
              <a:t>Based</a:t>
            </a:r>
            <a:r>
              <a:rPr lang="sv-SE" dirty="0" smtClean="0"/>
              <a:t> on </a:t>
            </a:r>
            <a:r>
              <a:rPr lang="sv-SE" dirty="0" err="1" smtClean="0"/>
              <a:t>latest</a:t>
            </a:r>
            <a:r>
              <a:rPr lang="sv-SE" dirty="0" smtClean="0"/>
              <a:t> SAPP </a:t>
            </a:r>
            <a:r>
              <a:rPr lang="sv-SE" dirty="0" err="1" smtClean="0"/>
              <a:t>consultations</a:t>
            </a:r>
            <a:endParaRPr lang="sv-SE" dirty="0" smtClean="0"/>
          </a:p>
          <a:p>
            <a:r>
              <a:rPr lang="sv-SE" dirty="0" err="1" smtClean="0"/>
              <a:t>Hundreds</a:t>
            </a:r>
            <a:r>
              <a:rPr lang="sv-SE" dirty="0" smtClean="0"/>
              <a:t> </a:t>
            </a:r>
            <a:r>
              <a:rPr lang="sv-SE" dirty="0" err="1" smtClean="0"/>
              <a:t>of</a:t>
            </a:r>
            <a:r>
              <a:rPr lang="sv-SE" dirty="0" smtClean="0"/>
              <a:t> investment options</a:t>
            </a:r>
          </a:p>
          <a:p>
            <a:r>
              <a:rPr lang="sv-SE" dirty="0" smtClean="0"/>
              <a:t>Invests in optimal mix </a:t>
            </a:r>
            <a:r>
              <a:rPr lang="sv-SE" dirty="0" err="1" smtClean="0"/>
              <a:t>of</a:t>
            </a:r>
            <a:r>
              <a:rPr lang="sv-SE" dirty="0" smtClean="0"/>
              <a:t> fossil, hydro, </a:t>
            </a:r>
            <a:r>
              <a:rPr lang="sv-SE" dirty="0" err="1" smtClean="0"/>
              <a:t>other</a:t>
            </a:r>
            <a:r>
              <a:rPr lang="sv-SE" dirty="0" smtClean="0"/>
              <a:t> RE, </a:t>
            </a:r>
            <a:r>
              <a:rPr lang="sv-SE" dirty="0" err="1" smtClean="0"/>
              <a:t>nuclear</a:t>
            </a:r>
            <a:r>
              <a:rPr lang="sv-SE" dirty="0" smtClean="0"/>
              <a:t> and </a:t>
            </a:r>
            <a:r>
              <a:rPr lang="sv-SE" dirty="0" err="1" smtClean="0"/>
              <a:t>trade</a:t>
            </a:r>
            <a:r>
              <a:rPr lang="sv-SE" dirty="0" smtClean="0"/>
              <a:t> </a:t>
            </a:r>
            <a:r>
              <a:rPr lang="sv-SE" dirty="0" err="1" smtClean="0"/>
              <a:t>to</a:t>
            </a:r>
            <a:r>
              <a:rPr lang="sv-SE" dirty="0" smtClean="0"/>
              <a:t> </a:t>
            </a:r>
            <a:r>
              <a:rPr lang="sv-SE" dirty="0" err="1" smtClean="0"/>
              <a:t>meet</a:t>
            </a:r>
            <a:r>
              <a:rPr lang="sv-SE" dirty="0" smtClean="0"/>
              <a:t> </a:t>
            </a:r>
            <a:r>
              <a:rPr lang="sv-SE" dirty="0" err="1" smtClean="0"/>
              <a:t>growth</a:t>
            </a:r>
            <a:endParaRPr lang="sv-SE" dirty="0" smtClean="0"/>
          </a:p>
        </p:txBody>
      </p:sp>
      <p:pic>
        <p:nvPicPr>
          <p:cNvPr id="58373" name="Picture 6"/>
          <p:cNvPicPr>
            <a:picLocks noChangeAspect="1"/>
          </p:cNvPicPr>
          <p:nvPr/>
        </p:nvPicPr>
        <p:blipFill>
          <a:blip r:embed="rId2">
            <a:extLst>
              <a:ext uri="{28A0092B-C50C-407E-A947-70E740481C1C}">
                <a14:useLocalDpi xmlns:a14="http://schemas.microsoft.com/office/drawing/2010/main" val="0"/>
              </a:ext>
            </a:extLst>
          </a:blip>
          <a:srcRect l="1514"/>
          <a:stretch>
            <a:fillRect/>
          </a:stretch>
        </p:blipFill>
        <p:spPr bwMode="auto">
          <a:xfrm>
            <a:off x="4572000" y="1625600"/>
            <a:ext cx="4572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5079836-2D52-4B4E-AB70-CA78DEE9FCF5}" type="slidenum">
              <a:rPr lang="en-US" smtClean="0"/>
              <a:t>36</a:t>
            </a:fld>
            <a:endParaRPr lang="en-US"/>
          </a:p>
        </p:txBody>
      </p:sp>
    </p:spTree>
    <p:extLst>
      <p:ext uri="{BB962C8B-B14F-4D97-AF65-F5344CB8AC3E}">
        <p14:creationId xmlns:p14="http://schemas.microsoft.com/office/powerpoint/2010/main" val="3596270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555776" y="1470598"/>
            <a:ext cx="3960440" cy="2885406"/>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no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t" anchorCtr="0">
            <a:noAutofit/>
          </a:bodyPr>
          <a:lstStyle>
            <a:defPPr>
              <a:defRPr lang="sv-SE"/>
            </a:defPPr>
            <a:lvl1pPr algn="l" rtl="0" fontAlgn="base">
              <a:spcBef>
                <a:spcPct val="0"/>
              </a:spcBef>
              <a:spcAft>
                <a:spcPct val="0"/>
              </a:spcAft>
              <a:defRPr sz="2400" kern="1200">
                <a:solidFill>
                  <a:schemeClr val="lt1"/>
                </a:solidFill>
                <a:latin typeface="+mn-lt"/>
                <a:ea typeface="+mn-ea"/>
                <a:cs typeface="+mn-cs"/>
              </a:defRPr>
            </a:lvl1pPr>
            <a:lvl2pPr marL="456517" algn="l" rtl="0" fontAlgn="base">
              <a:spcBef>
                <a:spcPct val="0"/>
              </a:spcBef>
              <a:spcAft>
                <a:spcPct val="0"/>
              </a:spcAft>
              <a:defRPr sz="2400" kern="1200">
                <a:solidFill>
                  <a:schemeClr val="lt1"/>
                </a:solidFill>
                <a:latin typeface="+mn-lt"/>
                <a:ea typeface="+mn-ea"/>
                <a:cs typeface="+mn-cs"/>
              </a:defRPr>
            </a:lvl2pPr>
            <a:lvl3pPr marL="913043" algn="l" rtl="0" fontAlgn="base">
              <a:spcBef>
                <a:spcPct val="0"/>
              </a:spcBef>
              <a:spcAft>
                <a:spcPct val="0"/>
              </a:spcAft>
              <a:defRPr sz="2400" kern="1200">
                <a:solidFill>
                  <a:schemeClr val="lt1"/>
                </a:solidFill>
                <a:latin typeface="+mn-lt"/>
                <a:ea typeface="+mn-ea"/>
                <a:cs typeface="+mn-cs"/>
              </a:defRPr>
            </a:lvl3pPr>
            <a:lvl4pPr marL="1369564" algn="l" rtl="0" fontAlgn="base">
              <a:spcBef>
                <a:spcPct val="0"/>
              </a:spcBef>
              <a:spcAft>
                <a:spcPct val="0"/>
              </a:spcAft>
              <a:defRPr sz="2400" kern="1200">
                <a:solidFill>
                  <a:schemeClr val="lt1"/>
                </a:solidFill>
                <a:latin typeface="+mn-lt"/>
                <a:ea typeface="+mn-ea"/>
                <a:cs typeface="+mn-cs"/>
              </a:defRPr>
            </a:lvl4pPr>
            <a:lvl5pPr marL="1826088" algn="l" rtl="0" fontAlgn="base">
              <a:spcBef>
                <a:spcPct val="0"/>
              </a:spcBef>
              <a:spcAft>
                <a:spcPct val="0"/>
              </a:spcAft>
              <a:defRPr sz="2400" kern="1200">
                <a:solidFill>
                  <a:schemeClr val="lt1"/>
                </a:solidFill>
                <a:latin typeface="+mn-lt"/>
                <a:ea typeface="+mn-ea"/>
                <a:cs typeface="+mn-cs"/>
              </a:defRPr>
            </a:lvl5pPr>
            <a:lvl6pPr marL="2282609" algn="l" defTabSz="913043" rtl="0" eaLnBrk="1" latinLnBrk="0" hangingPunct="1">
              <a:defRPr sz="2400" kern="1200">
                <a:solidFill>
                  <a:schemeClr val="lt1"/>
                </a:solidFill>
                <a:latin typeface="+mn-lt"/>
                <a:ea typeface="+mn-ea"/>
                <a:cs typeface="+mn-cs"/>
              </a:defRPr>
            </a:lvl6pPr>
            <a:lvl7pPr marL="2739131" algn="l" defTabSz="913043" rtl="0" eaLnBrk="1" latinLnBrk="0" hangingPunct="1">
              <a:defRPr sz="2400" kern="1200">
                <a:solidFill>
                  <a:schemeClr val="lt1"/>
                </a:solidFill>
                <a:latin typeface="+mn-lt"/>
                <a:ea typeface="+mn-ea"/>
                <a:cs typeface="+mn-cs"/>
              </a:defRPr>
            </a:lvl7pPr>
            <a:lvl8pPr marL="3195656" algn="l" defTabSz="913043" rtl="0" eaLnBrk="1" latinLnBrk="0" hangingPunct="1">
              <a:defRPr sz="2400" kern="1200">
                <a:solidFill>
                  <a:schemeClr val="lt1"/>
                </a:solidFill>
                <a:latin typeface="+mn-lt"/>
                <a:ea typeface="+mn-ea"/>
                <a:cs typeface="+mn-cs"/>
              </a:defRPr>
            </a:lvl8pPr>
            <a:lvl9pPr marL="3652176" algn="l" defTabSz="913043" rtl="0" eaLnBrk="1" latinLnBrk="0" hangingPunct="1">
              <a:defRPr sz="2400" kern="1200">
                <a:solidFill>
                  <a:schemeClr val="lt1"/>
                </a:solidFill>
                <a:latin typeface="+mn-lt"/>
                <a:ea typeface="+mn-ea"/>
                <a:cs typeface="+mn-cs"/>
              </a:defRPr>
            </a:lvl9pPr>
          </a:lstStyle>
          <a:p>
            <a:pPr algn="ctr" defTabSz="2027809">
              <a:lnSpc>
                <a:spcPct val="90000"/>
              </a:lnSpc>
              <a:spcAft>
                <a:spcPct val="35000"/>
              </a:spcAft>
            </a:pPr>
            <a:r>
              <a:rPr lang="en-GB" sz="4100" dirty="0">
                <a:solidFill>
                  <a:schemeClr val="tx1"/>
                </a:solidFill>
              </a:rPr>
              <a:t>Energy Model</a:t>
            </a:r>
          </a:p>
        </p:txBody>
      </p:sp>
      <p:sp>
        <p:nvSpPr>
          <p:cNvPr id="12" name="Freeform 11"/>
          <p:cNvSpPr/>
          <p:nvPr/>
        </p:nvSpPr>
        <p:spPr>
          <a:xfrm>
            <a:off x="3295923" y="5287022"/>
            <a:ext cx="2480146" cy="1366743"/>
          </a:xfrm>
          <a:custGeom>
            <a:avLst/>
            <a:gdLst>
              <a:gd name="connsiteX0" fmla="*/ 0 w 2777306"/>
              <a:gd name="connsiteY0" fmla="*/ 334406 h 2006393"/>
              <a:gd name="connsiteX1" fmla="*/ 334406 w 2777306"/>
              <a:gd name="connsiteY1" fmla="*/ 0 h 2006393"/>
              <a:gd name="connsiteX2" fmla="*/ 2442900 w 2777306"/>
              <a:gd name="connsiteY2" fmla="*/ 0 h 2006393"/>
              <a:gd name="connsiteX3" fmla="*/ 2777306 w 2777306"/>
              <a:gd name="connsiteY3" fmla="*/ 334406 h 2006393"/>
              <a:gd name="connsiteX4" fmla="*/ 2777306 w 2777306"/>
              <a:gd name="connsiteY4" fmla="*/ 1671987 h 2006393"/>
              <a:gd name="connsiteX5" fmla="*/ 2442900 w 2777306"/>
              <a:gd name="connsiteY5" fmla="*/ 2006393 h 2006393"/>
              <a:gd name="connsiteX6" fmla="*/ 334406 w 2777306"/>
              <a:gd name="connsiteY6" fmla="*/ 2006393 h 2006393"/>
              <a:gd name="connsiteX7" fmla="*/ 0 w 2777306"/>
              <a:gd name="connsiteY7" fmla="*/ 1671987 h 2006393"/>
              <a:gd name="connsiteX8" fmla="*/ 0 w 2777306"/>
              <a:gd name="connsiteY8" fmla="*/ 334406 h 200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306" h="2006393">
                <a:moveTo>
                  <a:pt x="0" y="334406"/>
                </a:moveTo>
                <a:cubicBezTo>
                  <a:pt x="0" y="149719"/>
                  <a:pt x="149719" y="0"/>
                  <a:pt x="334406" y="0"/>
                </a:cubicBezTo>
                <a:lnTo>
                  <a:pt x="2442900" y="0"/>
                </a:lnTo>
                <a:cubicBezTo>
                  <a:pt x="2627587" y="0"/>
                  <a:pt x="2777306" y="149719"/>
                  <a:pt x="2777306" y="334406"/>
                </a:cubicBezTo>
                <a:lnTo>
                  <a:pt x="2777306" y="1671987"/>
                </a:lnTo>
                <a:cubicBezTo>
                  <a:pt x="2777306" y="1856674"/>
                  <a:pt x="2627587" y="2006393"/>
                  <a:pt x="2442900" y="2006393"/>
                </a:cubicBezTo>
                <a:lnTo>
                  <a:pt x="334406" y="2006393"/>
                </a:lnTo>
                <a:cubicBezTo>
                  <a:pt x="149719" y="2006393"/>
                  <a:pt x="0" y="1856674"/>
                  <a:pt x="0" y="1671987"/>
                </a:cubicBezTo>
                <a:lnTo>
                  <a:pt x="0" y="334406"/>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0344" tIns="250344" rIns="250344" bIns="250344" numCol="1" spcCol="1270" anchor="ctr" anchorCtr="0">
            <a:noAutofit/>
          </a:bodyPr>
          <a:lstStyle>
            <a:defPPr>
              <a:defRPr lang="sv-SE"/>
            </a:defPPr>
            <a:lvl1pPr algn="l" rtl="0" fontAlgn="base">
              <a:spcBef>
                <a:spcPct val="0"/>
              </a:spcBef>
              <a:spcAft>
                <a:spcPct val="0"/>
              </a:spcAft>
              <a:defRPr sz="2400" kern="1200">
                <a:solidFill>
                  <a:schemeClr val="lt1"/>
                </a:solidFill>
                <a:latin typeface="+mn-lt"/>
                <a:ea typeface="+mn-ea"/>
                <a:cs typeface="+mn-cs"/>
              </a:defRPr>
            </a:lvl1pPr>
            <a:lvl2pPr marL="456517" algn="l" rtl="0" fontAlgn="base">
              <a:spcBef>
                <a:spcPct val="0"/>
              </a:spcBef>
              <a:spcAft>
                <a:spcPct val="0"/>
              </a:spcAft>
              <a:defRPr sz="2400" kern="1200">
                <a:solidFill>
                  <a:schemeClr val="lt1"/>
                </a:solidFill>
                <a:latin typeface="+mn-lt"/>
                <a:ea typeface="+mn-ea"/>
                <a:cs typeface="+mn-cs"/>
              </a:defRPr>
            </a:lvl2pPr>
            <a:lvl3pPr marL="913043" algn="l" rtl="0" fontAlgn="base">
              <a:spcBef>
                <a:spcPct val="0"/>
              </a:spcBef>
              <a:spcAft>
                <a:spcPct val="0"/>
              </a:spcAft>
              <a:defRPr sz="2400" kern="1200">
                <a:solidFill>
                  <a:schemeClr val="lt1"/>
                </a:solidFill>
                <a:latin typeface="+mn-lt"/>
                <a:ea typeface="+mn-ea"/>
                <a:cs typeface="+mn-cs"/>
              </a:defRPr>
            </a:lvl3pPr>
            <a:lvl4pPr marL="1369564" algn="l" rtl="0" fontAlgn="base">
              <a:spcBef>
                <a:spcPct val="0"/>
              </a:spcBef>
              <a:spcAft>
                <a:spcPct val="0"/>
              </a:spcAft>
              <a:defRPr sz="2400" kern="1200">
                <a:solidFill>
                  <a:schemeClr val="lt1"/>
                </a:solidFill>
                <a:latin typeface="+mn-lt"/>
                <a:ea typeface="+mn-ea"/>
                <a:cs typeface="+mn-cs"/>
              </a:defRPr>
            </a:lvl4pPr>
            <a:lvl5pPr marL="1826088" algn="l" rtl="0" fontAlgn="base">
              <a:spcBef>
                <a:spcPct val="0"/>
              </a:spcBef>
              <a:spcAft>
                <a:spcPct val="0"/>
              </a:spcAft>
              <a:defRPr sz="2400" kern="1200">
                <a:solidFill>
                  <a:schemeClr val="lt1"/>
                </a:solidFill>
                <a:latin typeface="+mn-lt"/>
                <a:ea typeface="+mn-ea"/>
                <a:cs typeface="+mn-cs"/>
              </a:defRPr>
            </a:lvl5pPr>
            <a:lvl6pPr marL="2282609" algn="l" defTabSz="913043" rtl="0" eaLnBrk="1" latinLnBrk="0" hangingPunct="1">
              <a:defRPr sz="2400" kern="1200">
                <a:solidFill>
                  <a:schemeClr val="lt1"/>
                </a:solidFill>
                <a:latin typeface="+mn-lt"/>
                <a:ea typeface="+mn-ea"/>
                <a:cs typeface="+mn-cs"/>
              </a:defRPr>
            </a:lvl6pPr>
            <a:lvl7pPr marL="2739131" algn="l" defTabSz="913043" rtl="0" eaLnBrk="1" latinLnBrk="0" hangingPunct="1">
              <a:defRPr sz="2400" kern="1200">
                <a:solidFill>
                  <a:schemeClr val="lt1"/>
                </a:solidFill>
                <a:latin typeface="+mn-lt"/>
                <a:ea typeface="+mn-ea"/>
                <a:cs typeface="+mn-cs"/>
              </a:defRPr>
            </a:lvl7pPr>
            <a:lvl8pPr marL="3195656" algn="l" defTabSz="913043" rtl="0" eaLnBrk="1" latinLnBrk="0" hangingPunct="1">
              <a:defRPr sz="2400" kern="1200">
                <a:solidFill>
                  <a:schemeClr val="lt1"/>
                </a:solidFill>
                <a:latin typeface="+mn-lt"/>
                <a:ea typeface="+mn-ea"/>
                <a:cs typeface="+mn-cs"/>
              </a:defRPr>
            </a:lvl8pPr>
            <a:lvl9pPr marL="3652176" algn="l" defTabSz="913043" rtl="0" eaLnBrk="1" latinLnBrk="0" hangingPunct="1">
              <a:defRPr sz="2400" kern="1200">
                <a:solidFill>
                  <a:schemeClr val="lt1"/>
                </a:solidFill>
                <a:latin typeface="+mn-lt"/>
                <a:ea typeface="+mn-ea"/>
                <a:cs typeface="+mn-cs"/>
              </a:defRPr>
            </a:lvl9pPr>
          </a:lstStyle>
          <a:p>
            <a:pPr algn="ctr" defTabSz="2027809">
              <a:lnSpc>
                <a:spcPct val="90000"/>
              </a:lnSpc>
              <a:spcAft>
                <a:spcPct val="35000"/>
              </a:spcAft>
            </a:pPr>
            <a:r>
              <a:rPr lang="en-GB" sz="3200" i="1" dirty="0"/>
              <a:t>Water Model</a:t>
            </a:r>
          </a:p>
        </p:txBody>
      </p:sp>
      <p:sp>
        <p:nvSpPr>
          <p:cNvPr id="15" name="TextBox 14"/>
          <p:cNvSpPr txBox="1"/>
          <p:nvPr/>
        </p:nvSpPr>
        <p:spPr>
          <a:xfrm>
            <a:off x="395536" y="4754991"/>
            <a:ext cx="2520280" cy="1064062"/>
          </a:xfrm>
          <a:prstGeom prst="roundRect">
            <a:avLst>
              <a:gd name="adj" fmla="val 38423"/>
            </a:avLst>
          </a:prstGeom>
          <a:ln>
            <a:gradFill flip="none" rotWithShape="1">
              <a:gsLst>
                <a:gs pos="34000">
                  <a:srgbClr val="FFC000"/>
                </a:gs>
                <a:gs pos="62000">
                  <a:schemeClr val="accent1"/>
                </a:gs>
                <a:gs pos="100000">
                  <a:schemeClr val="tx2"/>
                </a:gs>
              </a:gsLst>
              <a:lin ang="5400000" scaled="1"/>
              <a:tileRect/>
            </a:gra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171450" indent="-171450">
              <a:buFont typeface="Arial" pitchFamily="34" charset="0"/>
              <a:buChar char="•"/>
              <a:tabLst>
                <a:tab pos="3076114" algn="l"/>
              </a:tabLst>
            </a:pPr>
            <a:r>
              <a:rPr lang="en-GB" sz="1200" dirty="0" smtClean="0">
                <a:solidFill>
                  <a:srgbClr val="333333"/>
                </a:solidFill>
              </a:rPr>
              <a:t>Energy </a:t>
            </a:r>
            <a:r>
              <a:rPr lang="en-GB" sz="1200" dirty="0">
                <a:solidFill>
                  <a:srgbClr val="333333"/>
                </a:solidFill>
              </a:rPr>
              <a:t>for water processing </a:t>
            </a:r>
            <a:endParaRPr lang="en-GB" sz="1200" dirty="0" smtClean="0">
              <a:solidFill>
                <a:srgbClr val="333333"/>
              </a:solidFill>
            </a:endParaRPr>
          </a:p>
          <a:p>
            <a:pPr marL="171450" indent="-171450">
              <a:buFont typeface="Arial" pitchFamily="34" charset="0"/>
              <a:buChar char="•"/>
              <a:tabLst>
                <a:tab pos="3076114" algn="l"/>
              </a:tabLst>
            </a:pPr>
            <a:r>
              <a:rPr lang="en-GB" sz="1200" dirty="0" smtClean="0">
                <a:solidFill>
                  <a:srgbClr val="333333"/>
                </a:solidFill>
              </a:rPr>
              <a:t>Energy </a:t>
            </a:r>
            <a:r>
              <a:rPr lang="en-GB" sz="1200" dirty="0">
                <a:solidFill>
                  <a:srgbClr val="333333"/>
                </a:solidFill>
              </a:rPr>
              <a:t>for water pumping</a:t>
            </a:r>
          </a:p>
          <a:p>
            <a:pPr marL="171450" indent="-171450">
              <a:buFont typeface="Arial" pitchFamily="34" charset="0"/>
              <a:buChar char="•"/>
              <a:tabLst>
                <a:tab pos="3076114" algn="l"/>
              </a:tabLst>
            </a:pPr>
            <a:r>
              <a:rPr lang="en-GB" sz="1200" dirty="0" smtClean="0">
                <a:solidFill>
                  <a:srgbClr val="333333"/>
                </a:solidFill>
              </a:rPr>
              <a:t>Water </a:t>
            </a:r>
            <a:r>
              <a:rPr lang="en-GB" sz="1200" dirty="0">
                <a:solidFill>
                  <a:srgbClr val="333333"/>
                </a:solidFill>
              </a:rPr>
              <a:t>available for hydropower</a:t>
            </a:r>
          </a:p>
          <a:p>
            <a:pPr marL="171450" indent="-171450">
              <a:buFont typeface="Arial" pitchFamily="34" charset="0"/>
              <a:buChar char="•"/>
              <a:tabLst>
                <a:tab pos="2867901" algn="l"/>
              </a:tabLst>
            </a:pPr>
            <a:r>
              <a:rPr lang="en-GB" sz="1200" dirty="0" smtClean="0">
                <a:solidFill>
                  <a:srgbClr val="333333"/>
                </a:solidFill>
              </a:rPr>
              <a:t>Water </a:t>
            </a:r>
            <a:r>
              <a:rPr lang="en-GB" sz="1200" dirty="0">
                <a:solidFill>
                  <a:srgbClr val="333333"/>
                </a:solidFill>
              </a:rPr>
              <a:t>for power plant </a:t>
            </a:r>
            <a:r>
              <a:rPr lang="en-GB" sz="1200" dirty="0" smtClean="0">
                <a:solidFill>
                  <a:srgbClr val="333333"/>
                </a:solidFill>
              </a:rPr>
              <a:t>cooling</a:t>
            </a:r>
            <a:endParaRPr lang="en-GB" sz="1200" dirty="0">
              <a:solidFill>
                <a:srgbClr val="333333"/>
              </a:solidFill>
            </a:endParaRPr>
          </a:p>
        </p:txBody>
      </p:sp>
      <p:cxnSp>
        <p:nvCxnSpPr>
          <p:cNvPr id="6" name="Curved Connector 5"/>
          <p:cNvCxnSpPr>
            <a:stCxn id="12" idx="7"/>
            <a:endCxn id="15" idx="2"/>
          </p:cNvCxnSpPr>
          <p:nvPr/>
        </p:nvCxnSpPr>
        <p:spPr>
          <a:xfrm flipH="1" flipV="1">
            <a:off x="1655676" y="5819053"/>
            <a:ext cx="1640247" cy="606917"/>
          </a:xfrm>
          <a:prstGeom prst="curvedConnector4">
            <a:avLst>
              <a:gd name="adj1" fmla="val 24167"/>
              <a:gd name="adj2" fmla="val 133"/>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5" idx="0"/>
          </p:cNvCxnSpPr>
          <p:nvPr/>
        </p:nvCxnSpPr>
        <p:spPr>
          <a:xfrm rot="5400000" flipH="1" flipV="1">
            <a:off x="1658812" y="3843727"/>
            <a:ext cx="908129" cy="914400"/>
          </a:xfrm>
          <a:prstGeom prst="curved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2" name="Diagram 61"/>
          <p:cNvGraphicFramePr/>
          <p:nvPr>
            <p:extLst>
              <p:ext uri="{D42A27DB-BD31-4B8C-83A1-F6EECF244321}">
                <p14:modId xmlns:p14="http://schemas.microsoft.com/office/powerpoint/2010/main" val="2396409207"/>
              </p:ext>
            </p:extLst>
          </p:nvPr>
        </p:nvGraphicFramePr>
        <p:xfrm>
          <a:off x="2421285" y="2478710"/>
          <a:ext cx="4188296" cy="16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 name="TextBox 62"/>
          <p:cNvSpPr txBox="1"/>
          <p:nvPr/>
        </p:nvSpPr>
        <p:spPr>
          <a:xfrm>
            <a:off x="99542" y="1470598"/>
            <a:ext cx="2248482" cy="1532334"/>
          </a:xfrm>
          <a:prstGeom prst="round2DiagRect">
            <a:avLst>
              <a:gd name="adj1" fmla="val 34072"/>
              <a:gd name="adj2" fmla="val 0"/>
            </a:avLst>
          </a:prstGeom>
          <a:noFill/>
          <a:ln w="28575">
            <a:gradFill flip="none" rotWithShape="1">
              <a:gsLst>
                <a:gs pos="23000">
                  <a:srgbClr val="C00000"/>
                </a:gs>
                <a:gs pos="62000">
                  <a:schemeClr val="accent2">
                    <a:lumMod val="60000"/>
                    <a:lumOff val="40000"/>
                  </a:schemeClr>
                </a:gs>
                <a:gs pos="100000">
                  <a:srgbClr val="FFC000"/>
                </a:gs>
              </a:gsLst>
              <a:lin ang="0" scaled="1"/>
              <a:tileRect/>
            </a:gradFill>
          </a:ln>
        </p:spPr>
        <p:txBody>
          <a:bodyPr wrap="square" rtlCol="0">
            <a:spAutoFit/>
          </a:bodyPr>
          <a:lstStyle/>
          <a:p>
            <a:pPr marL="85725" indent="-85725">
              <a:buFont typeface="Arial" pitchFamily="34" charset="0"/>
              <a:buChar char="•"/>
            </a:pPr>
            <a:r>
              <a:rPr lang="en-GB" sz="1200" dirty="0" smtClean="0"/>
              <a:t>Technology Description Parameters</a:t>
            </a:r>
          </a:p>
          <a:p>
            <a:pPr marL="85725" indent="-85725">
              <a:buFont typeface="Arial" pitchFamily="34" charset="0"/>
              <a:buChar char="•"/>
            </a:pPr>
            <a:r>
              <a:rPr lang="en-GB" sz="1200" dirty="0" smtClean="0"/>
              <a:t>Infrastructure description parameters</a:t>
            </a:r>
          </a:p>
          <a:p>
            <a:pPr marL="85725" indent="-85725">
              <a:buFont typeface="Arial" pitchFamily="34" charset="0"/>
              <a:buChar char="•"/>
            </a:pPr>
            <a:r>
              <a:rPr lang="en-GB" sz="1200" dirty="0" smtClean="0"/>
              <a:t>Constraints (e.g. resources / emissions etc.)</a:t>
            </a:r>
          </a:p>
          <a:p>
            <a:pPr marL="85725" indent="-85725">
              <a:buFont typeface="Arial" pitchFamily="34" charset="0"/>
              <a:buChar char="•"/>
            </a:pPr>
            <a:r>
              <a:rPr lang="en-GB" sz="1200" dirty="0" smtClean="0"/>
              <a:t>Demands per sector</a:t>
            </a:r>
            <a:endParaRPr lang="en-GB" sz="1200" dirty="0"/>
          </a:p>
        </p:txBody>
      </p:sp>
      <p:cxnSp>
        <p:nvCxnSpPr>
          <p:cNvPr id="71" name="Straight Connector 70"/>
          <p:cNvCxnSpPr>
            <a:stCxn id="63" idx="0"/>
          </p:cNvCxnSpPr>
          <p:nvPr/>
        </p:nvCxnSpPr>
        <p:spPr>
          <a:xfrm>
            <a:off x="2348024" y="2236765"/>
            <a:ext cx="198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flipH="1">
            <a:off x="6732240" y="1470598"/>
            <a:ext cx="2248482" cy="2178487"/>
          </a:xfrm>
          <a:prstGeom prst="round2DiagRect">
            <a:avLst>
              <a:gd name="adj1" fmla="val 34072"/>
              <a:gd name="adj2" fmla="val 0"/>
            </a:avLst>
          </a:prstGeom>
          <a:noFill/>
          <a:ln w="28575">
            <a:gradFill flip="none" rotWithShape="1">
              <a:gsLst>
                <a:gs pos="23000">
                  <a:srgbClr val="C00000"/>
                </a:gs>
                <a:gs pos="62000">
                  <a:schemeClr val="accent2">
                    <a:lumMod val="60000"/>
                    <a:lumOff val="40000"/>
                  </a:schemeClr>
                </a:gs>
                <a:gs pos="100000">
                  <a:srgbClr val="FFC000"/>
                </a:gs>
              </a:gsLst>
              <a:lin ang="0" scaled="1"/>
              <a:tileRect/>
            </a:gradFill>
          </a:ln>
        </p:spPr>
        <p:txBody>
          <a:bodyPr wrap="square" rtlCol="0">
            <a:spAutoFit/>
          </a:bodyPr>
          <a:lstStyle/>
          <a:p>
            <a:pPr marL="85725" indent="-85725">
              <a:buFont typeface="Arial" pitchFamily="34" charset="0"/>
              <a:buChar char="•"/>
            </a:pPr>
            <a:r>
              <a:rPr lang="en-GB" sz="1200" dirty="0" smtClean="0"/>
              <a:t>Detailed optimal cost solution</a:t>
            </a:r>
          </a:p>
          <a:p>
            <a:pPr marL="85725" indent="-85725">
              <a:buFont typeface="Arial" pitchFamily="34" charset="0"/>
              <a:buChar char="•"/>
            </a:pPr>
            <a:r>
              <a:rPr lang="en-GB" sz="1200" dirty="0" smtClean="0"/>
              <a:t>Detailed investment plan / capacity plan</a:t>
            </a:r>
          </a:p>
          <a:p>
            <a:pPr marL="85725" indent="-85725">
              <a:buFont typeface="Arial" pitchFamily="34" charset="0"/>
              <a:buChar char="•"/>
            </a:pPr>
            <a:r>
              <a:rPr lang="en-GB" sz="1200" dirty="0" smtClean="0"/>
              <a:t>Energy mix and detailed energy flow</a:t>
            </a:r>
          </a:p>
          <a:p>
            <a:pPr marL="85725" indent="-85725">
              <a:buFont typeface="Arial" pitchFamily="34" charset="0"/>
              <a:buChar char="•"/>
            </a:pPr>
            <a:r>
              <a:rPr lang="en-GB" sz="1200" dirty="0" smtClean="0"/>
              <a:t>Comprehensive constraints measurement</a:t>
            </a:r>
            <a:endParaRPr lang="en-GB" sz="1200" dirty="0"/>
          </a:p>
        </p:txBody>
      </p:sp>
      <p:cxnSp>
        <p:nvCxnSpPr>
          <p:cNvPr id="73" name="Straight Connector 72"/>
          <p:cNvCxnSpPr/>
          <p:nvPr/>
        </p:nvCxnSpPr>
        <p:spPr>
          <a:xfrm>
            <a:off x="6516216" y="2236765"/>
            <a:ext cx="21602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72" idx="1"/>
            <a:endCxn id="12" idx="4"/>
          </p:cNvCxnSpPr>
          <p:nvPr/>
        </p:nvCxnSpPr>
        <p:spPr>
          <a:xfrm rot="5400000">
            <a:off x="5427833" y="3997321"/>
            <a:ext cx="2776885" cy="2080412"/>
          </a:xfrm>
          <a:prstGeom prst="curvedConnector2">
            <a:avLst/>
          </a:prstGeom>
          <a:ln w="28575">
            <a:gradFill>
              <a:gsLst>
                <a:gs pos="0">
                  <a:srgbClr val="C00000"/>
                </a:gs>
                <a:gs pos="50000">
                  <a:schemeClr val="accent1"/>
                </a:gs>
                <a:gs pos="100000">
                  <a:schemeClr val="tx2"/>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38217" y="1188353"/>
            <a:ext cx="1285292" cy="369332"/>
          </a:xfrm>
          <a:prstGeom prst="rect">
            <a:avLst/>
          </a:prstGeom>
          <a:noFill/>
        </p:spPr>
        <p:txBody>
          <a:bodyPr wrap="square" rtlCol="0">
            <a:spAutoFit/>
          </a:bodyPr>
          <a:lstStyle/>
          <a:p>
            <a:r>
              <a:rPr lang="en-GB" i="1" dirty="0" smtClean="0"/>
              <a:t>Inputs</a:t>
            </a:r>
            <a:endParaRPr lang="en-GB" i="1" dirty="0"/>
          </a:p>
        </p:txBody>
      </p:sp>
      <p:sp>
        <p:nvSpPr>
          <p:cNvPr id="79" name="TextBox 78"/>
          <p:cNvSpPr txBox="1"/>
          <p:nvPr/>
        </p:nvSpPr>
        <p:spPr>
          <a:xfrm>
            <a:off x="6816275" y="1188353"/>
            <a:ext cx="1572149" cy="369332"/>
          </a:xfrm>
          <a:prstGeom prst="rect">
            <a:avLst/>
          </a:prstGeom>
          <a:noFill/>
        </p:spPr>
        <p:txBody>
          <a:bodyPr wrap="square" rtlCol="0">
            <a:spAutoFit/>
          </a:bodyPr>
          <a:lstStyle/>
          <a:p>
            <a:r>
              <a:rPr lang="en-GB" i="1" dirty="0" smtClean="0"/>
              <a:t>Outputs – e.g.</a:t>
            </a:r>
            <a:endParaRPr lang="en-GB" i="1" dirty="0"/>
          </a:p>
        </p:txBody>
      </p:sp>
      <p:sp>
        <p:nvSpPr>
          <p:cNvPr id="16" name="Title 1"/>
          <p:cNvSpPr>
            <a:spLocks noGrp="1"/>
          </p:cNvSpPr>
          <p:nvPr>
            <p:ph type="title"/>
          </p:nvPr>
        </p:nvSpPr>
        <p:spPr>
          <a:xfrm>
            <a:off x="457200" y="274638"/>
            <a:ext cx="8229600" cy="1143000"/>
          </a:xfrm>
        </p:spPr>
        <p:txBody>
          <a:bodyPr>
            <a:normAutofit/>
          </a:bodyPr>
          <a:lstStyle/>
          <a:p>
            <a:r>
              <a:rPr lang="sv-SE" dirty="0" smtClean="0"/>
              <a:t>The </a:t>
            </a:r>
            <a:r>
              <a:rPr lang="sv-SE" dirty="0" err="1" smtClean="0"/>
              <a:t>link</a:t>
            </a:r>
            <a:r>
              <a:rPr lang="sv-SE" dirty="0" smtClean="0"/>
              <a:t> </a:t>
            </a:r>
            <a:r>
              <a:rPr lang="sv-SE" dirty="0" err="1" smtClean="0"/>
              <a:t>to</a:t>
            </a:r>
            <a:r>
              <a:rPr lang="sv-SE" dirty="0" smtClean="0"/>
              <a:t> the </a:t>
            </a:r>
            <a:r>
              <a:rPr lang="sv-SE" dirty="0" err="1" smtClean="0"/>
              <a:t>water</a:t>
            </a:r>
            <a:r>
              <a:rPr lang="sv-SE" dirty="0" smtClean="0"/>
              <a:t> </a:t>
            </a:r>
            <a:r>
              <a:rPr lang="sv-SE" dirty="0" err="1" smtClean="0"/>
              <a:t>modeling</a:t>
            </a:r>
            <a:endParaRPr lang="sv-SE" dirty="0" smtClean="0"/>
          </a:p>
        </p:txBody>
      </p:sp>
      <p:sp>
        <p:nvSpPr>
          <p:cNvPr id="2" name="Slide Number Placeholder 1"/>
          <p:cNvSpPr>
            <a:spLocks noGrp="1"/>
          </p:cNvSpPr>
          <p:nvPr>
            <p:ph type="sldNum" sz="quarter" idx="12"/>
          </p:nvPr>
        </p:nvSpPr>
        <p:spPr/>
        <p:txBody>
          <a:bodyPr/>
          <a:lstStyle/>
          <a:p>
            <a:fld id="{75079836-2D52-4B4E-AB70-CA78DEE9FCF5}" type="slidenum">
              <a:rPr lang="en-US" smtClean="0"/>
              <a:t>37</a:t>
            </a:fld>
            <a:endParaRPr lang="en-US"/>
          </a:p>
        </p:txBody>
      </p:sp>
    </p:spTree>
    <p:extLst>
      <p:ext uri="{BB962C8B-B14F-4D97-AF65-F5344CB8AC3E}">
        <p14:creationId xmlns:p14="http://schemas.microsoft.com/office/powerpoint/2010/main" val="237454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Common grounds with previous work</a:t>
            </a:r>
            <a:endParaRPr lang="en-GB" sz="2400" dirty="0"/>
          </a:p>
        </p:txBody>
      </p:sp>
      <p:sp>
        <p:nvSpPr>
          <p:cNvPr id="4" name="Title 3"/>
          <p:cNvSpPr>
            <a:spLocks noGrp="1"/>
          </p:cNvSpPr>
          <p:nvPr>
            <p:ph type="title"/>
          </p:nvPr>
        </p:nvSpPr>
        <p:spPr/>
        <p:txBody>
          <a:bodyPr/>
          <a:lstStyle/>
          <a:p>
            <a:r>
              <a:rPr lang="en-GB" dirty="0" smtClean="0"/>
              <a:t>Model Design Features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475661020"/>
              </p:ext>
            </p:extLst>
          </p:nvPr>
        </p:nvGraphicFramePr>
        <p:xfrm>
          <a:off x="590773" y="2238686"/>
          <a:ext cx="7962455" cy="3108960"/>
        </p:xfrm>
        <a:graphic>
          <a:graphicData uri="http://schemas.openxmlformats.org/drawingml/2006/table">
            <a:tbl>
              <a:tblPr firstRow="1" bandRow="1">
                <a:tableStyleId>{5C22544A-7EE6-4342-B048-85BDC9FD1C3A}</a:tableStyleId>
              </a:tblPr>
              <a:tblGrid>
                <a:gridCol w="3945745"/>
                <a:gridCol w="4016710"/>
              </a:tblGrid>
              <a:tr h="382873">
                <a:tc>
                  <a:txBody>
                    <a:bodyPr/>
                    <a:lstStyle/>
                    <a:p>
                      <a:pPr algn="ctr"/>
                      <a:r>
                        <a:rPr lang="en-GB" sz="2400" dirty="0" smtClean="0"/>
                        <a:t>Latest available Power Pool</a:t>
                      </a:r>
                      <a:r>
                        <a:rPr lang="en-GB" sz="2400" baseline="0" dirty="0" smtClean="0"/>
                        <a:t> modelling</a:t>
                      </a:r>
                      <a:endParaRPr lang="en-GB" sz="2400" dirty="0"/>
                    </a:p>
                  </a:txBody>
                  <a:tcPr/>
                </a:tc>
                <a:tc>
                  <a:txBody>
                    <a:bodyPr/>
                    <a:lstStyle/>
                    <a:p>
                      <a:pPr algn="ctr"/>
                      <a:r>
                        <a:rPr lang="en-GB" sz="2400" dirty="0" smtClean="0"/>
                        <a:t>Current World</a:t>
                      </a:r>
                      <a:r>
                        <a:rPr lang="en-GB" sz="2400" baseline="0" dirty="0" smtClean="0"/>
                        <a:t> Bank effort</a:t>
                      </a:r>
                      <a:endParaRPr lang="en-GB" sz="2400" dirty="0"/>
                    </a:p>
                  </a:txBody>
                  <a:tcPr/>
                </a:tc>
              </a:tr>
              <a:tr h="660849">
                <a:tc gridSpan="2">
                  <a:txBody>
                    <a:bodyPr/>
                    <a:lstStyle/>
                    <a:p>
                      <a:pPr algn="ctr"/>
                      <a:r>
                        <a:rPr lang="en-GB" sz="2000" dirty="0" smtClean="0"/>
                        <a:t>Electricity demand</a:t>
                      </a:r>
                      <a:r>
                        <a:rPr lang="en-GB" sz="2000" baseline="0" dirty="0" smtClean="0"/>
                        <a:t> divided in 3 categories - </a:t>
                      </a:r>
                      <a:r>
                        <a:rPr lang="en-GB" sz="2000" i="1" baseline="0" dirty="0" smtClean="0"/>
                        <a:t>heavy industry, urban and rural</a:t>
                      </a:r>
                      <a:r>
                        <a:rPr lang="en-GB" sz="2000" baseline="0" dirty="0" smtClean="0"/>
                        <a:t>. Transmission and distribution losses vary for each category. </a:t>
                      </a:r>
                      <a:endParaRPr lang="en-GB" sz="2000" dirty="0"/>
                    </a:p>
                  </a:txBody>
                  <a:tcPr/>
                </a:tc>
                <a:tc hMerge="1">
                  <a:txBody>
                    <a:bodyPr/>
                    <a:lstStyle/>
                    <a:p>
                      <a:endParaRPr lang="en-GB" dirty="0"/>
                    </a:p>
                  </a:txBody>
                  <a:tcPr/>
                </a:tc>
              </a:tr>
              <a:tr h="382873">
                <a:tc gridSpan="2">
                  <a:txBody>
                    <a:bodyPr/>
                    <a:lstStyle/>
                    <a:p>
                      <a:pPr algn="ctr"/>
                      <a:r>
                        <a:rPr lang="en-GB" sz="2000" dirty="0" smtClean="0"/>
                        <a:t>Off-grid</a:t>
                      </a:r>
                      <a:r>
                        <a:rPr lang="en-GB" sz="2000" baseline="0" dirty="0" smtClean="0"/>
                        <a:t> power generation examined closely.</a:t>
                      </a:r>
                      <a:endParaRPr lang="en-GB" sz="2000" dirty="0"/>
                    </a:p>
                  </a:txBody>
                  <a:tcPr/>
                </a:tc>
                <a:tc hMerge="1">
                  <a:txBody>
                    <a:bodyPr/>
                    <a:lstStyle/>
                    <a:p>
                      <a:endParaRPr lang="en-GB"/>
                    </a:p>
                  </a:txBody>
                  <a:tcPr/>
                </a:tc>
              </a:tr>
              <a:tr h="382873">
                <a:tc gridSpan="2">
                  <a:txBody>
                    <a:bodyPr/>
                    <a:lstStyle/>
                    <a:p>
                      <a:pPr algn="ctr"/>
                      <a:r>
                        <a:rPr lang="en-GB" sz="2000" dirty="0" smtClean="0"/>
                        <a:t>More than</a:t>
                      </a:r>
                      <a:r>
                        <a:rPr lang="en-GB" sz="2000" baseline="0" dirty="0" smtClean="0"/>
                        <a:t> 25 power generating options for each country.  </a:t>
                      </a:r>
                      <a:endParaRPr lang="en-GB" sz="2000" dirty="0"/>
                    </a:p>
                  </a:txBody>
                  <a:tcPr/>
                </a:tc>
                <a:tc hMerge="1">
                  <a:txBody>
                    <a:bodyPr/>
                    <a:lstStyle/>
                    <a:p>
                      <a:endParaRPr lang="en-GB" dirty="0"/>
                    </a:p>
                  </a:txBody>
                  <a:tcPr/>
                </a:tc>
              </a:tr>
              <a:tr h="382873">
                <a:tc gridSpan="2">
                  <a:txBody>
                    <a:bodyPr/>
                    <a:lstStyle/>
                    <a:p>
                      <a:pPr algn="ctr"/>
                      <a:r>
                        <a:rPr lang="en-GB" sz="2000" dirty="0" smtClean="0"/>
                        <a:t>Detailed</a:t>
                      </a:r>
                      <a:r>
                        <a:rPr lang="en-GB" sz="2000" baseline="0" dirty="0" smtClean="0"/>
                        <a:t> assessment of e</a:t>
                      </a:r>
                      <a:r>
                        <a:rPr lang="en-GB" sz="2000" dirty="0" smtClean="0"/>
                        <a:t>xisting,</a:t>
                      </a:r>
                      <a:r>
                        <a:rPr lang="en-GB" sz="2000" baseline="0" dirty="0" smtClean="0"/>
                        <a:t> planned and potential power plants.</a:t>
                      </a:r>
                    </a:p>
                  </a:txBody>
                  <a:tcPr/>
                </a:tc>
                <a:tc hMerge="1">
                  <a:txBody>
                    <a:bodyPr/>
                    <a:lstStyle/>
                    <a:p>
                      <a:endParaRPr lang="en-GB" dirty="0"/>
                    </a:p>
                  </a:txBody>
                  <a:tcPr/>
                </a:tc>
              </a:tr>
              <a:tr h="382873">
                <a:tc gridSpan="2">
                  <a:txBody>
                    <a:bodyPr/>
                    <a:lstStyle/>
                    <a:p>
                      <a:pPr algn="ctr"/>
                      <a:r>
                        <a:rPr lang="en-GB" sz="2000" baseline="0" dirty="0" smtClean="0"/>
                        <a:t>Detailed assessment of both Fossil and Renewable Resource potentials</a:t>
                      </a:r>
                    </a:p>
                  </a:txBody>
                  <a:tcPr/>
                </a:tc>
                <a:tc hMerge="1">
                  <a:txBody>
                    <a:bodyPr/>
                    <a:lstStyle/>
                    <a:p>
                      <a:endParaRPr lang="en-GB"/>
                    </a:p>
                  </a:txBody>
                  <a:tcPr/>
                </a:tc>
              </a:tr>
            </a:tbl>
          </a:graphicData>
        </a:graphic>
      </p:graphicFrame>
      <p:sp>
        <p:nvSpPr>
          <p:cNvPr id="2" name="Slide Number Placeholder 1"/>
          <p:cNvSpPr>
            <a:spLocks noGrp="1"/>
          </p:cNvSpPr>
          <p:nvPr>
            <p:ph type="sldNum" sz="quarter" idx="12"/>
          </p:nvPr>
        </p:nvSpPr>
        <p:spPr/>
        <p:txBody>
          <a:bodyPr/>
          <a:lstStyle/>
          <a:p>
            <a:fld id="{75079836-2D52-4B4E-AB70-CA78DEE9FCF5}" type="slidenum">
              <a:rPr lang="en-US" smtClean="0"/>
              <a:t>38</a:t>
            </a:fld>
            <a:endParaRPr lang="en-US"/>
          </a:p>
        </p:txBody>
      </p:sp>
    </p:spTree>
    <p:extLst>
      <p:ext uri="{BB962C8B-B14F-4D97-AF65-F5344CB8AC3E}">
        <p14:creationId xmlns:p14="http://schemas.microsoft.com/office/powerpoint/2010/main" val="11863781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Some noteworthy improvements</a:t>
            </a:r>
            <a:endParaRPr lang="en-GB" sz="2400" dirty="0"/>
          </a:p>
        </p:txBody>
      </p:sp>
      <p:sp>
        <p:nvSpPr>
          <p:cNvPr id="4" name="Title 3"/>
          <p:cNvSpPr>
            <a:spLocks noGrp="1"/>
          </p:cNvSpPr>
          <p:nvPr>
            <p:ph type="title"/>
          </p:nvPr>
        </p:nvSpPr>
        <p:spPr/>
        <p:txBody>
          <a:bodyPr/>
          <a:lstStyle/>
          <a:p>
            <a:r>
              <a:rPr lang="en-GB" dirty="0" smtClean="0"/>
              <a:t>Model Design Features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27681400"/>
              </p:ext>
            </p:extLst>
          </p:nvPr>
        </p:nvGraphicFramePr>
        <p:xfrm>
          <a:off x="590773" y="2238686"/>
          <a:ext cx="8043813" cy="3434529"/>
        </p:xfrm>
        <a:graphic>
          <a:graphicData uri="http://schemas.openxmlformats.org/drawingml/2006/table">
            <a:tbl>
              <a:tblPr firstRow="1" bandRow="1">
                <a:tableStyleId>{5C22544A-7EE6-4342-B048-85BDC9FD1C3A}</a:tableStyleId>
              </a:tblPr>
              <a:tblGrid>
                <a:gridCol w="3945745"/>
                <a:gridCol w="4098068"/>
              </a:tblGrid>
              <a:tr h="382873">
                <a:tc>
                  <a:txBody>
                    <a:bodyPr/>
                    <a:lstStyle/>
                    <a:p>
                      <a:pPr algn="ctr"/>
                      <a:r>
                        <a:rPr lang="en-GB" sz="2400" dirty="0" smtClean="0"/>
                        <a:t>Latest available Power</a:t>
                      </a:r>
                      <a:r>
                        <a:rPr lang="en-GB" sz="2400" baseline="0" dirty="0" smtClean="0"/>
                        <a:t> </a:t>
                      </a:r>
                      <a:r>
                        <a:rPr lang="en-GB" sz="2400" dirty="0" smtClean="0"/>
                        <a:t>Pool</a:t>
                      </a:r>
                      <a:r>
                        <a:rPr lang="en-GB" sz="2400" baseline="0" dirty="0" smtClean="0"/>
                        <a:t> modelling</a:t>
                      </a:r>
                      <a:endParaRPr lang="en-GB" sz="2400" dirty="0"/>
                    </a:p>
                  </a:txBody>
                  <a:tcPr/>
                </a:tc>
                <a:tc>
                  <a:txBody>
                    <a:bodyPr/>
                    <a:lstStyle/>
                    <a:p>
                      <a:pPr algn="ctr"/>
                      <a:r>
                        <a:rPr lang="en-GB" sz="2400" dirty="0" smtClean="0"/>
                        <a:t>Current World</a:t>
                      </a:r>
                      <a:r>
                        <a:rPr lang="en-GB" sz="2400" baseline="0" dirty="0" smtClean="0"/>
                        <a:t> Bank effort</a:t>
                      </a:r>
                      <a:endParaRPr lang="en-GB" sz="2400" dirty="0"/>
                    </a:p>
                  </a:txBody>
                  <a:tcPr/>
                </a:tc>
              </a:tr>
              <a:tr h="660849">
                <a:tc>
                  <a:txBody>
                    <a:bodyPr/>
                    <a:lstStyle/>
                    <a:p>
                      <a:r>
                        <a:rPr lang="en-GB" sz="1800" dirty="0" smtClean="0"/>
                        <a:t>Year</a:t>
                      </a:r>
                      <a:r>
                        <a:rPr lang="en-GB" sz="1800" baseline="0" dirty="0" smtClean="0"/>
                        <a:t> split in 3 seasons with 3-4 day parts for each season.</a:t>
                      </a:r>
                      <a:endParaRPr lang="en-GB" sz="1800" dirty="0"/>
                    </a:p>
                  </a:txBody>
                  <a:tcPr/>
                </a:tc>
                <a:tc>
                  <a:txBody>
                    <a:bodyPr/>
                    <a:lstStyle/>
                    <a:p>
                      <a:r>
                        <a:rPr lang="en-GB" sz="1800" dirty="0" smtClean="0"/>
                        <a:t>Year</a:t>
                      </a:r>
                      <a:r>
                        <a:rPr lang="en-GB" sz="1800" baseline="0" dirty="0" smtClean="0"/>
                        <a:t> split in 12 months with 4 day parts for each month; </a:t>
                      </a:r>
                      <a:r>
                        <a:rPr lang="en-GB" sz="1800" b="1" baseline="0" dirty="0" smtClean="0"/>
                        <a:t>greater detail</a:t>
                      </a:r>
                      <a:endParaRPr lang="en-GB" sz="1800" dirty="0"/>
                    </a:p>
                  </a:txBody>
                  <a:tcPr/>
                </a:tc>
              </a:tr>
              <a:tr h="382873">
                <a:tc>
                  <a:txBody>
                    <a:bodyPr/>
                    <a:lstStyle/>
                    <a:p>
                      <a:r>
                        <a:rPr lang="en-GB" sz="1800" dirty="0" smtClean="0"/>
                        <a:t>Existing hydroelectric plants aggregated</a:t>
                      </a:r>
                      <a:r>
                        <a:rPr lang="en-GB" sz="1800" baseline="0" dirty="0" smtClean="0"/>
                        <a:t> together for each country.</a:t>
                      </a:r>
                      <a:endParaRPr lang="en-GB" sz="1800" dirty="0"/>
                    </a:p>
                  </a:txBody>
                  <a:tcPr/>
                </a:tc>
                <a:tc>
                  <a:txBody>
                    <a:bodyPr/>
                    <a:lstStyle/>
                    <a:p>
                      <a:r>
                        <a:rPr lang="en-GB" sz="1800" dirty="0" smtClean="0"/>
                        <a:t>Existing and potential hydroelectric plants modelled individually; </a:t>
                      </a:r>
                      <a:r>
                        <a:rPr lang="en-GB" sz="1800" b="1" dirty="0" smtClean="0"/>
                        <a:t>increased flexibility</a:t>
                      </a:r>
                      <a:endParaRPr lang="en-GB" sz="1800" b="1" dirty="0"/>
                    </a:p>
                  </a:txBody>
                  <a:tcPr/>
                </a:tc>
              </a:tr>
              <a:tr h="382873">
                <a:tc>
                  <a:txBody>
                    <a:bodyPr/>
                    <a:lstStyle/>
                    <a:p>
                      <a:pPr algn="l"/>
                      <a:r>
                        <a:rPr lang="en-GB" sz="1800" dirty="0" smtClean="0"/>
                        <a:t>Model horizon</a:t>
                      </a:r>
                      <a:r>
                        <a:rPr lang="en-GB" sz="1800" baseline="0" dirty="0" smtClean="0"/>
                        <a:t> to 2030 with two ten-year steps to 2050</a:t>
                      </a:r>
                      <a:endParaRPr lang="en-GB" sz="1800" dirty="0"/>
                    </a:p>
                  </a:txBody>
                  <a:tcPr/>
                </a:tc>
                <a:tc>
                  <a:txBody>
                    <a:bodyPr/>
                    <a:lstStyle/>
                    <a:p>
                      <a:r>
                        <a:rPr lang="en-GB" sz="1800" dirty="0" smtClean="0"/>
                        <a:t>Year</a:t>
                      </a:r>
                      <a:r>
                        <a:rPr lang="en-GB" sz="1800" baseline="0" dirty="0" smtClean="0"/>
                        <a:t> based study with modelling horizon to 2070</a:t>
                      </a:r>
                      <a:endParaRPr lang="en-GB" sz="1800" dirty="0"/>
                    </a:p>
                  </a:txBody>
                  <a:tcPr/>
                </a:tc>
              </a:tr>
              <a:tr h="382873">
                <a:tc>
                  <a:txBody>
                    <a:bodyPr/>
                    <a:lstStyle/>
                    <a:p>
                      <a:pPr algn="ctr"/>
                      <a:endParaRPr lang="en-GB" sz="2000" baseline="0" dirty="0" smtClean="0"/>
                    </a:p>
                  </a:txBody>
                  <a:tcPr/>
                </a:tc>
                <a:tc>
                  <a:txBody>
                    <a:bodyPr/>
                    <a:lstStyle/>
                    <a:p>
                      <a:endParaRPr lang="en-GB" dirty="0"/>
                    </a:p>
                  </a:txBody>
                  <a:tcPr/>
                </a:tc>
              </a:tr>
            </a:tbl>
          </a:graphicData>
        </a:graphic>
      </p:graphicFrame>
      <p:sp>
        <p:nvSpPr>
          <p:cNvPr id="2" name="Slide Number Placeholder 1"/>
          <p:cNvSpPr>
            <a:spLocks noGrp="1"/>
          </p:cNvSpPr>
          <p:nvPr>
            <p:ph type="sldNum" sz="quarter" idx="12"/>
          </p:nvPr>
        </p:nvSpPr>
        <p:spPr/>
        <p:txBody>
          <a:bodyPr/>
          <a:lstStyle/>
          <a:p>
            <a:fld id="{75079836-2D52-4B4E-AB70-CA78DEE9FCF5}" type="slidenum">
              <a:rPr lang="en-US" smtClean="0"/>
              <a:t>39</a:t>
            </a:fld>
            <a:endParaRPr lang="en-US"/>
          </a:p>
        </p:txBody>
      </p:sp>
    </p:spTree>
    <p:extLst>
      <p:ext uri="{BB962C8B-B14F-4D97-AF65-F5344CB8AC3E}">
        <p14:creationId xmlns:p14="http://schemas.microsoft.com/office/powerpoint/2010/main" val="407898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15888"/>
            <a:ext cx="9144000" cy="504825"/>
          </a:xfrm>
        </p:spPr>
        <p:txBody>
          <a:bodyPr>
            <a:noAutofit/>
          </a:bodyPr>
          <a:lstStyle/>
          <a:p>
            <a:r>
              <a:rPr lang="en-US" sz="2800" dirty="0">
                <a:latin typeface="Arial" charset="0"/>
                <a:ea typeface="MS PGothic" charset="0"/>
              </a:rPr>
              <a:t>The Water Evaluation and Planning (WEAP) System</a:t>
            </a:r>
          </a:p>
        </p:txBody>
      </p:sp>
      <p:grpSp>
        <p:nvGrpSpPr>
          <p:cNvPr id="21507" name="Group 2"/>
          <p:cNvGrpSpPr>
            <a:grpSpLocks/>
          </p:cNvGrpSpPr>
          <p:nvPr/>
        </p:nvGrpSpPr>
        <p:grpSpPr bwMode="auto">
          <a:xfrm>
            <a:off x="0" y="1057485"/>
            <a:ext cx="4495800" cy="3048000"/>
            <a:chOff x="384" y="864"/>
            <a:chExt cx="4992" cy="3306"/>
          </a:xfrm>
        </p:grpSpPr>
        <p:pic>
          <p:nvPicPr>
            <p:cNvPr id="21510" name="Picture 5"/>
            <p:cNvPicPr>
              <a:picLocks noChangeAspect="1" noChangeArrowheads="1"/>
            </p:cNvPicPr>
            <p:nvPr/>
          </p:nvPicPr>
          <p:blipFill>
            <a:blip r:embed="rId2">
              <a:extLst>
                <a:ext uri="{28A0092B-C50C-407E-A947-70E740481C1C}">
                  <a14:useLocalDpi xmlns:a14="http://schemas.microsoft.com/office/drawing/2010/main" val="0"/>
                </a:ext>
              </a:extLst>
            </a:blip>
            <a:srcRect l="26875" t="25999" r="26875" b="25000"/>
            <a:stretch>
              <a:fillRect/>
            </a:stretch>
          </p:blipFill>
          <p:spPr bwMode="auto">
            <a:xfrm>
              <a:off x="384" y="864"/>
              <a:ext cx="4992" cy="3306"/>
            </a:xfrm>
            <a:prstGeom prst="rect">
              <a:avLst/>
            </a:prstGeom>
            <a:noFill/>
            <a:ln>
              <a:noFill/>
            </a:ln>
            <a:effectLst>
              <a:outerShdw blurRad="63500"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noChangeArrowheads="1"/>
            </p:cNvPicPr>
            <p:nvPr/>
          </p:nvPicPr>
          <p:blipFill>
            <a:blip r:embed="rId2">
              <a:extLst>
                <a:ext uri="{28A0092B-C50C-407E-A947-70E740481C1C}">
                  <a14:useLocalDpi xmlns:a14="http://schemas.microsoft.com/office/drawing/2010/main" val="0"/>
                </a:ext>
              </a:extLst>
            </a:blip>
            <a:srcRect l="26875" t="50189" r="63341" b="46254"/>
            <a:stretch>
              <a:fillRect/>
            </a:stretch>
          </p:blipFill>
          <p:spPr bwMode="auto">
            <a:xfrm>
              <a:off x="384" y="2496"/>
              <a:ext cx="499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5"/>
          <p:cNvSpPr txBox="1">
            <a:spLocks noChangeArrowheads="1"/>
          </p:cNvSpPr>
          <p:nvPr/>
        </p:nvSpPr>
        <p:spPr bwMode="auto">
          <a:xfrm>
            <a:off x="4724400" y="922821"/>
            <a:ext cx="4419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bg1"/>
                </a:solidFill>
                <a:latin typeface="Arial" charset="0"/>
                <a:ea typeface="MS PGothic" charset="0"/>
                <a:cs typeface="MS PGothic" charset="0"/>
              </a:defRPr>
            </a:lvl1pPr>
            <a:lvl2pPr marL="457200">
              <a:defRPr sz="2400" b="1">
                <a:solidFill>
                  <a:schemeClr val="bg1"/>
                </a:solidFill>
                <a:latin typeface="Arial" charset="0"/>
                <a:ea typeface="MS PGothic" charset="0"/>
                <a:cs typeface="MS PGothic" charset="0"/>
              </a:defRPr>
            </a:lvl2pPr>
            <a:lvl3pPr marL="914400">
              <a:defRPr sz="2400" b="1">
                <a:solidFill>
                  <a:schemeClr val="bg1"/>
                </a:solidFill>
                <a:latin typeface="Arial" charset="0"/>
                <a:ea typeface="MS PGothic" charset="0"/>
                <a:cs typeface="MS PGothic" charset="0"/>
              </a:defRPr>
            </a:lvl3pPr>
            <a:lvl4pPr marL="1371600">
              <a:defRPr sz="2400" b="1">
                <a:solidFill>
                  <a:schemeClr val="bg1"/>
                </a:solidFill>
                <a:latin typeface="Arial" charset="0"/>
                <a:ea typeface="MS PGothic" charset="0"/>
                <a:cs typeface="MS PGothic" charset="0"/>
              </a:defRPr>
            </a:lvl4pPr>
            <a:lvl5pPr marL="1828800">
              <a:defRPr sz="2400" b="1">
                <a:solidFill>
                  <a:schemeClr val="bg1"/>
                </a:solidFill>
                <a:latin typeface="Arial" charset="0"/>
                <a:ea typeface="MS PGothic" charset="0"/>
                <a:cs typeface="MS PGothic" charset="0"/>
              </a:defRPr>
            </a:lvl5pPr>
            <a:lvl6pPr marL="2286000">
              <a:defRPr sz="2400" b="1">
                <a:solidFill>
                  <a:schemeClr val="bg1"/>
                </a:solidFill>
                <a:latin typeface="Arial" charset="0"/>
                <a:ea typeface="MS PGothic" charset="0"/>
                <a:cs typeface="MS PGothic" charset="0"/>
              </a:defRPr>
            </a:lvl6pPr>
            <a:lvl7pPr marL="2743200">
              <a:defRPr sz="2400" b="1">
                <a:solidFill>
                  <a:schemeClr val="bg1"/>
                </a:solidFill>
                <a:latin typeface="Arial" charset="0"/>
                <a:ea typeface="MS PGothic" charset="0"/>
                <a:cs typeface="MS PGothic" charset="0"/>
              </a:defRPr>
            </a:lvl7pPr>
            <a:lvl8pPr marL="3200400">
              <a:defRPr sz="2400" b="1">
                <a:solidFill>
                  <a:schemeClr val="bg1"/>
                </a:solidFill>
                <a:latin typeface="Arial" charset="0"/>
                <a:ea typeface="MS PGothic" charset="0"/>
                <a:cs typeface="MS PGothic" charset="0"/>
              </a:defRPr>
            </a:lvl8pPr>
            <a:lvl9pPr marL="3657600">
              <a:defRPr sz="2400" b="1">
                <a:solidFill>
                  <a:schemeClr val="bg1"/>
                </a:solidFill>
                <a:latin typeface="Arial" charset="0"/>
                <a:ea typeface="MS PGothic" charset="0"/>
                <a:cs typeface="MS PGothic" charset="0"/>
              </a:defRPr>
            </a:lvl9pPr>
          </a:lstStyle>
          <a:p>
            <a:r>
              <a:rPr lang="en-US" dirty="0">
                <a:solidFill>
                  <a:schemeClr val="tx1"/>
                </a:solidFill>
              </a:rPr>
              <a:t>Generic, object-oriented, programmable, integrated water resources management modeling platform</a:t>
            </a:r>
          </a:p>
        </p:txBody>
      </p:sp>
      <p:pic>
        <p:nvPicPr>
          <p:cNvPr id="5" name="Picture 4"/>
          <p:cNvPicPr>
            <a:picLocks noChangeAspect="1" noChangeArrowheads="1"/>
          </p:cNvPicPr>
          <p:nvPr/>
        </p:nvPicPr>
        <p:blipFill>
          <a:blip r:embed="rId3" cstate="print"/>
          <a:srcRect/>
          <a:stretch>
            <a:fillRect/>
          </a:stretch>
        </p:blipFill>
        <p:spPr bwMode="auto">
          <a:xfrm>
            <a:off x="3886200" y="2751310"/>
            <a:ext cx="4809666" cy="37957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Slide Number Placeholder 1"/>
          <p:cNvSpPr>
            <a:spLocks noGrp="1"/>
          </p:cNvSpPr>
          <p:nvPr>
            <p:ph type="sldNum" sz="quarter" idx="12"/>
          </p:nvPr>
        </p:nvSpPr>
        <p:spPr/>
        <p:txBody>
          <a:bodyPr/>
          <a:lstStyle/>
          <a:p>
            <a:fld id="{75079836-2D52-4B4E-AB70-CA78DEE9FCF5}" type="slidenum">
              <a:rPr lang="en-US" smtClean="0"/>
              <a:t>4</a:t>
            </a:fld>
            <a:endParaRPr lang="en-US"/>
          </a:p>
        </p:txBody>
      </p:sp>
    </p:spTree>
    <p:extLst>
      <p:ext uri="{BB962C8B-B14F-4D97-AF65-F5344CB8AC3E}">
        <p14:creationId xmlns:p14="http://schemas.microsoft.com/office/powerpoint/2010/main" val="10508533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Analysis of Hydropower generation</a:t>
            </a:r>
            <a:endParaRPr lang="en-GB" dirty="0"/>
          </a:p>
        </p:txBody>
      </p:sp>
      <p:graphicFrame>
        <p:nvGraphicFramePr>
          <p:cNvPr id="6" name="Chart 5"/>
          <p:cNvGraphicFramePr/>
          <p:nvPr>
            <p:extLst>
              <p:ext uri="{D42A27DB-BD31-4B8C-83A1-F6EECF244321}">
                <p14:modId xmlns:p14="http://schemas.microsoft.com/office/powerpoint/2010/main" val="1097399879"/>
              </p:ext>
            </p:extLst>
          </p:nvPr>
        </p:nvGraphicFramePr>
        <p:xfrm>
          <a:off x="0" y="1268760"/>
          <a:ext cx="9144000" cy="26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28136" y="4164819"/>
          <a:ext cx="9144000" cy="26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5079836-2D52-4B4E-AB70-CA78DEE9FCF5}" type="slidenum">
              <a:rPr lang="en-US" smtClean="0"/>
              <a:t>40</a:t>
            </a:fld>
            <a:endParaRPr lang="en-US"/>
          </a:p>
        </p:txBody>
      </p:sp>
    </p:spTree>
    <p:extLst>
      <p:ext uri="{BB962C8B-B14F-4D97-AF65-F5344CB8AC3E}">
        <p14:creationId xmlns:p14="http://schemas.microsoft.com/office/powerpoint/2010/main" val="705385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Indicative Results – Reproducing Previous Modelling Efforts</a:t>
            </a:r>
            <a:endParaRPr lang="en-GB" dirty="0"/>
          </a:p>
        </p:txBody>
      </p:sp>
      <p:graphicFrame>
        <p:nvGraphicFramePr>
          <p:cNvPr id="5" name="Chart 4"/>
          <p:cNvGraphicFramePr/>
          <p:nvPr>
            <p:extLst>
              <p:ext uri="{D42A27DB-BD31-4B8C-83A1-F6EECF244321}">
                <p14:modId xmlns:p14="http://schemas.microsoft.com/office/powerpoint/2010/main" val="2281827275"/>
              </p:ext>
            </p:extLst>
          </p:nvPr>
        </p:nvGraphicFramePr>
        <p:xfrm>
          <a:off x="132736" y="1417638"/>
          <a:ext cx="842133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933056"/>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5079836-2D52-4B4E-AB70-CA78DEE9FCF5}" type="slidenum">
              <a:rPr lang="en-US" smtClean="0"/>
              <a:t>41</a:t>
            </a:fld>
            <a:endParaRPr lang="en-US"/>
          </a:p>
        </p:txBody>
      </p:sp>
      <p:sp>
        <p:nvSpPr>
          <p:cNvPr id="4" name="TextBox 3"/>
          <p:cNvSpPr txBox="1"/>
          <p:nvPr/>
        </p:nvSpPr>
        <p:spPr>
          <a:xfrm>
            <a:off x="3191742" y="1689100"/>
            <a:ext cx="986167" cy="276999"/>
          </a:xfrm>
          <a:prstGeom prst="rect">
            <a:avLst/>
          </a:prstGeom>
          <a:solidFill>
            <a:schemeClr val="bg1"/>
          </a:solidFill>
        </p:spPr>
        <p:txBody>
          <a:bodyPr wrap="square" rtlCol="0">
            <a:spAutoFit/>
          </a:bodyPr>
          <a:lstStyle/>
          <a:p>
            <a:r>
              <a:rPr lang="en-US" sz="1200" b="1" dirty="0" smtClean="0"/>
              <a:t>PP modeling</a:t>
            </a:r>
            <a:endParaRPr lang="en-US" sz="1200" b="1" dirty="0"/>
          </a:p>
        </p:txBody>
      </p:sp>
    </p:spTree>
    <p:extLst>
      <p:ext uri="{BB962C8B-B14F-4D97-AF65-F5344CB8AC3E}">
        <p14:creationId xmlns:p14="http://schemas.microsoft.com/office/powerpoint/2010/main" val="1468678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Mozambique Hydro Generation</a:t>
            </a:r>
            <a:endParaRPr lang="en-GB" dirty="0"/>
          </a:p>
        </p:txBody>
      </p:sp>
      <p:graphicFrame>
        <p:nvGraphicFramePr>
          <p:cNvPr id="3" name="Chart 2"/>
          <p:cNvGraphicFramePr/>
          <p:nvPr/>
        </p:nvGraphicFramePr>
        <p:xfrm>
          <a:off x="0" y="3933056"/>
          <a:ext cx="9144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4024335472"/>
              </p:ext>
            </p:extLst>
          </p:nvPr>
        </p:nvGraphicFramePr>
        <p:xfrm>
          <a:off x="0" y="1196752"/>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5079836-2D52-4B4E-AB70-CA78DEE9FCF5}" type="slidenum">
              <a:rPr lang="en-US" smtClean="0"/>
              <a:t>42</a:t>
            </a:fld>
            <a:endParaRPr lang="en-US"/>
          </a:p>
        </p:txBody>
      </p:sp>
    </p:spTree>
    <p:extLst>
      <p:ext uri="{BB962C8B-B14F-4D97-AF65-F5344CB8AC3E}">
        <p14:creationId xmlns:p14="http://schemas.microsoft.com/office/powerpoint/2010/main" val="326483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Namibia Hydro generation</a:t>
            </a:r>
            <a:endParaRPr lang="en-GB" dirty="0"/>
          </a:p>
        </p:txBody>
      </p:sp>
      <p:graphicFrame>
        <p:nvGraphicFramePr>
          <p:cNvPr id="3" name="Chart 2"/>
          <p:cNvGraphicFramePr/>
          <p:nvPr/>
        </p:nvGraphicFramePr>
        <p:xfrm>
          <a:off x="0" y="3933056"/>
          <a:ext cx="9144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2046775386"/>
              </p:ext>
            </p:extLst>
          </p:nvPr>
        </p:nvGraphicFramePr>
        <p:xfrm>
          <a:off x="0" y="1124744"/>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5079836-2D52-4B4E-AB70-CA78DEE9FCF5}" type="slidenum">
              <a:rPr lang="en-US" smtClean="0"/>
              <a:t>43</a:t>
            </a:fld>
            <a:endParaRPr lang="en-US"/>
          </a:p>
        </p:txBody>
      </p:sp>
    </p:spTree>
    <p:extLst>
      <p:ext uri="{BB962C8B-B14F-4D97-AF65-F5344CB8AC3E}">
        <p14:creationId xmlns:p14="http://schemas.microsoft.com/office/powerpoint/2010/main" val="2501612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Zambia Hydro Generation</a:t>
            </a:r>
            <a:endParaRPr lang="en-GB" dirty="0"/>
          </a:p>
        </p:txBody>
      </p:sp>
      <p:graphicFrame>
        <p:nvGraphicFramePr>
          <p:cNvPr id="4" name="Chart 3"/>
          <p:cNvGraphicFramePr/>
          <p:nvPr>
            <p:extLst>
              <p:ext uri="{D42A27DB-BD31-4B8C-83A1-F6EECF244321}">
                <p14:modId xmlns:p14="http://schemas.microsoft.com/office/powerpoint/2010/main" val="1220059798"/>
              </p:ext>
            </p:extLst>
          </p:nvPr>
        </p:nvGraphicFramePr>
        <p:xfrm>
          <a:off x="0" y="1124744"/>
          <a:ext cx="9144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3861048"/>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5079836-2D52-4B4E-AB70-CA78DEE9FCF5}" type="slidenum">
              <a:rPr lang="en-US" smtClean="0"/>
              <a:t>44</a:t>
            </a:fld>
            <a:endParaRPr lang="en-US"/>
          </a:p>
        </p:txBody>
      </p:sp>
    </p:spTree>
    <p:extLst>
      <p:ext uri="{BB962C8B-B14F-4D97-AF65-F5344CB8AC3E}">
        <p14:creationId xmlns:p14="http://schemas.microsoft.com/office/powerpoint/2010/main" val="6186919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Zimbabwe Hydro Generation</a:t>
            </a:r>
            <a:endParaRPr lang="en-GB" dirty="0"/>
          </a:p>
        </p:txBody>
      </p:sp>
      <p:graphicFrame>
        <p:nvGraphicFramePr>
          <p:cNvPr id="3" name="Chart 2"/>
          <p:cNvGraphicFramePr>
            <a:graphicFrameLocks/>
          </p:cNvGraphicFramePr>
          <p:nvPr>
            <p:extLst>
              <p:ext uri="{D42A27DB-BD31-4B8C-83A1-F6EECF244321}">
                <p14:modId xmlns:p14="http://schemas.microsoft.com/office/powerpoint/2010/main" val="3898554598"/>
              </p:ext>
            </p:extLst>
          </p:nvPr>
        </p:nvGraphicFramePr>
        <p:xfrm>
          <a:off x="0" y="1196752"/>
          <a:ext cx="9144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0" y="3861048"/>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5079836-2D52-4B4E-AB70-CA78DEE9FCF5}" type="slidenum">
              <a:rPr lang="en-US" smtClean="0"/>
              <a:t>45</a:t>
            </a:fld>
            <a:endParaRPr lang="en-US"/>
          </a:p>
        </p:txBody>
      </p:sp>
    </p:spTree>
    <p:extLst>
      <p:ext uri="{BB962C8B-B14F-4D97-AF65-F5344CB8AC3E}">
        <p14:creationId xmlns:p14="http://schemas.microsoft.com/office/powerpoint/2010/main" val="8295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South Africa Generation Mix </a:t>
            </a:r>
            <a:endParaRPr lang="en-GB" dirty="0"/>
          </a:p>
        </p:txBody>
      </p:sp>
      <p:graphicFrame>
        <p:nvGraphicFramePr>
          <p:cNvPr id="4" name="Chart 3"/>
          <p:cNvGraphicFramePr/>
          <p:nvPr>
            <p:extLst>
              <p:ext uri="{D42A27DB-BD31-4B8C-83A1-F6EECF244321}">
                <p14:modId xmlns:p14="http://schemas.microsoft.com/office/powerpoint/2010/main" val="2156455373"/>
              </p:ext>
            </p:extLst>
          </p:nvPr>
        </p:nvGraphicFramePr>
        <p:xfrm>
          <a:off x="0" y="1052736"/>
          <a:ext cx="9144000" cy="2738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0" y="3645024"/>
          <a:ext cx="9144000" cy="30575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75079836-2D52-4B4E-AB70-CA78DEE9FCF5}" type="slidenum">
              <a:rPr lang="en-US" smtClean="0"/>
              <a:t>46</a:t>
            </a:fld>
            <a:endParaRPr lang="en-US"/>
          </a:p>
        </p:txBody>
      </p:sp>
    </p:spTree>
    <p:extLst>
      <p:ext uri="{BB962C8B-B14F-4D97-AF65-F5344CB8AC3E}">
        <p14:creationId xmlns:p14="http://schemas.microsoft.com/office/powerpoint/2010/main" val="19679935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544873"/>
            <a:ext cx="8229600" cy="1143000"/>
          </a:xfrm>
        </p:spPr>
        <p:txBody>
          <a:bodyPr>
            <a:normAutofit fontScale="90000"/>
          </a:bodyPr>
          <a:lstStyle/>
          <a:p>
            <a:r>
              <a:rPr lang="en-US" sz="6000" dirty="0" smtClean="0">
                <a:latin typeface="Arial" charset="0"/>
                <a:ea typeface="MS PGothic" charset="0"/>
              </a:rPr>
              <a:t>Introducing Climate Projections</a:t>
            </a:r>
            <a:endParaRPr lang="en-US" sz="6000" dirty="0">
              <a:latin typeface="Arial" charset="0"/>
              <a:ea typeface="MS PGothic" charset="0"/>
            </a:endParaRPr>
          </a:p>
        </p:txBody>
      </p:sp>
      <p:sp>
        <p:nvSpPr>
          <p:cNvPr id="3" name="Slide Number Placeholder 2"/>
          <p:cNvSpPr>
            <a:spLocks noGrp="1"/>
          </p:cNvSpPr>
          <p:nvPr>
            <p:ph type="sldNum" sz="quarter" idx="12"/>
          </p:nvPr>
        </p:nvSpPr>
        <p:spPr/>
        <p:txBody>
          <a:bodyPr/>
          <a:lstStyle/>
          <a:p>
            <a:fld id="{75079836-2D52-4B4E-AB70-CA78DEE9FCF5}" type="slidenum">
              <a:rPr lang="en-US" smtClean="0"/>
              <a:t>47</a:t>
            </a:fld>
            <a:endParaRPr lang="en-US"/>
          </a:p>
        </p:txBody>
      </p:sp>
    </p:spTree>
    <p:extLst>
      <p:ext uri="{BB962C8B-B14F-4D97-AF65-F5344CB8AC3E}">
        <p14:creationId xmlns:p14="http://schemas.microsoft.com/office/powerpoint/2010/main" val="1910645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3" y="1905000"/>
            <a:ext cx="886046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Autofit/>
          </a:bodyPr>
          <a:lstStyle/>
          <a:p>
            <a:r>
              <a:rPr lang="en-US" sz="3600" dirty="0" smtClean="0">
                <a:ln w="10541" cmpd="sng">
                  <a:solidFill>
                    <a:srgbClr val="7D7D7D">
                      <a:tint val="100000"/>
                      <a:shade val="100000"/>
                      <a:satMod val="110000"/>
                    </a:srgbClr>
                  </a:solidFill>
                  <a:prstDash val="solid"/>
                </a:ln>
              </a:rPr>
              <a:t>These Model are Sensitive to Assumptions about Future Climate</a:t>
            </a:r>
            <a:endParaRPr lang="en-US" sz="3600" dirty="0">
              <a:ln w="10541" cmpd="sng">
                <a:solidFill>
                  <a:srgbClr val="7D7D7D">
                    <a:tint val="100000"/>
                    <a:shade val="100000"/>
                    <a:satMod val="110000"/>
                  </a:srgbClr>
                </a:solidFill>
                <a:prstDash val="solid"/>
              </a:ln>
            </a:endParaRPr>
          </a:p>
        </p:txBody>
      </p:sp>
      <p:pic>
        <p:nvPicPr>
          <p:cNvPr id="4" name="Picture 6"/>
          <p:cNvPicPr>
            <a:picLocks noChangeAspect="1" noChangeArrowheads="1"/>
          </p:cNvPicPr>
          <p:nvPr/>
        </p:nvPicPr>
        <p:blipFill>
          <a:blip r:embed="rId3" cstate="print"/>
          <a:srcRect/>
          <a:stretch>
            <a:fillRect/>
          </a:stretch>
        </p:blipFill>
        <p:spPr>
          <a:xfrm>
            <a:off x="2743200" y="2421589"/>
            <a:ext cx="3048000" cy="834952"/>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Slide Number Placeholder 1"/>
          <p:cNvSpPr>
            <a:spLocks noGrp="1"/>
          </p:cNvSpPr>
          <p:nvPr>
            <p:ph type="sldNum" sz="quarter" idx="12"/>
          </p:nvPr>
        </p:nvSpPr>
        <p:spPr/>
        <p:txBody>
          <a:bodyPr/>
          <a:lstStyle/>
          <a:p>
            <a:fld id="{75079836-2D52-4B4E-AB70-CA78DEE9FCF5}" type="slidenum">
              <a:rPr lang="en-US" smtClean="0"/>
              <a:t>48</a:t>
            </a:fld>
            <a:endParaRPr lang="en-US"/>
          </a:p>
        </p:txBody>
      </p:sp>
    </p:spTree>
    <p:extLst>
      <p:ext uri="{BB962C8B-B14F-4D97-AF65-F5344CB8AC3E}">
        <p14:creationId xmlns:p14="http://schemas.microsoft.com/office/powerpoint/2010/main" val="3676095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1" y="274638"/>
            <a:ext cx="8871858" cy="1143000"/>
          </a:xfrm>
        </p:spPr>
        <p:txBody>
          <a:bodyPr>
            <a:normAutofit/>
          </a:bodyPr>
          <a:lstStyle/>
          <a:p>
            <a:r>
              <a:rPr lang="en-US" sz="3800" dirty="0" smtClean="0"/>
              <a:t>Climate Impact on Hydropower Generation</a:t>
            </a:r>
            <a:endParaRPr lang="en-US" sz="3800" dirty="0"/>
          </a:p>
        </p:txBody>
      </p:sp>
      <p:sp>
        <p:nvSpPr>
          <p:cNvPr id="3" name="Content Placeholder 2"/>
          <p:cNvSpPr>
            <a:spLocks noGrp="1"/>
          </p:cNvSpPr>
          <p:nvPr>
            <p:ph idx="1"/>
          </p:nvPr>
        </p:nvSpPr>
        <p:spPr/>
        <p:txBody>
          <a:bodyPr/>
          <a:lstStyle/>
          <a:p>
            <a:r>
              <a:rPr lang="en-US" dirty="0" smtClean="0"/>
              <a:t>Degree of wetness/dryness of future climate will influence hydropower production</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352800"/>
            <a:ext cx="4292988" cy="335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71" y="3352800"/>
            <a:ext cx="4622639" cy="335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5079836-2D52-4B4E-AB70-CA78DEE9FCF5}" type="slidenum">
              <a:rPr lang="en-US" smtClean="0"/>
              <a:t>49</a:t>
            </a:fld>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413" y="3352800"/>
            <a:ext cx="4299175"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71" y="3352800"/>
            <a:ext cx="4622639" cy="335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685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 y="866515"/>
            <a:ext cx="9144000" cy="1143000"/>
          </a:xfrm>
        </p:spPr>
        <p:txBody>
          <a:bodyPr>
            <a:normAutofit fontScale="90000"/>
          </a:bodyPr>
          <a:lstStyle/>
          <a:p>
            <a:r>
              <a:rPr lang="en-US" dirty="0">
                <a:latin typeface="Arial" charset="0"/>
                <a:ea typeface="MS PGothic" charset="0"/>
              </a:rPr>
              <a:t>In developing WEAP, SEI is seeking to create a truly integrated water modeling platform</a:t>
            </a: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7" y="2825750"/>
            <a:ext cx="80994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5079836-2D52-4B4E-AB70-CA78DEE9FCF5}" type="slidenum">
              <a:rPr lang="en-US" smtClean="0"/>
              <a:t>5</a:t>
            </a:fld>
            <a:endParaRPr lang="en-US"/>
          </a:p>
        </p:txBody>
      </p:sp>
    </p:spTree>
    <p:extLst>
      <p:ext uri="{BB962C8B-B14F-4D97-AF65-F5344CB8AC3E}">
        <p14:creationId xmlns:p14="http://schemas.microsoft.com/office/powerpoint/2010/main" val="309213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50297"/>
            <a:ext cx="8229600" cy="1252182"/>
          </a:xfrm>
        </p:spPr>
        <p:txBody>
          <a:bodyPr/>
          <a:lstStyle/>
          <a:p>
            <a:r>
              <a:rPr lang="en-US" dirty="0" smtClean="0"/>
              <a:t>Irrigation requirements are higher as less water is naturally available within the soil</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14" y="2817123"/>
            <a:ext cx="5195175" cy="377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06103" y="296410"/>
            <a:ext cx="887185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800" dirty="0" smtClean="0"/>
              <a:t>Climate Impact on Irrigation Requirements</a:t>
            </a:r>
            <a:endParaRPr lang="en-US" sz="3800" dirty="0"/>
          </a:p>
        </p:txBody>
      </p:sp>
      <p:sp>
        <p:nvSpPr>
          <p:cNvPr id="2" name="Slide Number Placeholder 1"/>
          <p:cNvSpPr>
            <a:spLocks noGrp="1"/>
          </p:cNvSpPr>
          <p:nvPr>
            <p:ph type="sldNum" sz="quarter" idx="12"/>
          </p:nvPr>
        </p:nvSpPr>
        <p:spPr/>
        <p:txBody>
          <a:bodyPr/>
          <a:lstStyle/>
          <a:p>
            <a:fld id="{75079836-2D52-4B4E-AB70-CA78DEE9FCF5}" type="slidenum">
              <a:rPr lang="en-US" smtClean="0"/>
              <a:t>50</a:t>
            </a:fld>
            <a:endParaRPr lang="en-US"/>
          </a:p>
        </p:txBody>
      </p:sp>
    </p:spTree>
    <p:extLst>
      <p:ext uri="{BB962C8B-B14F-4D97-AF65-F5344CB8AC3E}">
        <p14:creationId xmlns:p14="http://schemas.microsoft.com/office/powerpoint/2010/main" val="793215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238533633"/>
              </p:ext>
            </p:extLst>
          </p:nvPr>
        </p:nvGraphicFramePr>
        <p:xfrm>
          <a:off x="2314316" y="3290888"/>
          <a:ext cx="4563000" cy="329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760023383"/>
              </p:ext>
            </p:extLst>
          </p:nvPr>
        </p:nvGraphicFramePr>
        <p:xfrm>
          <a:off x="1871817" y="6600826"/>
          <a:ext cx="5379244" cy="257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693927691"/>
              </p:ext>
            </p:extLst>
          </p:nvPr>
        </p:nvGraphicFramePr>
        <p:xfrm>
          <a:off x="0" y="0"/>
          <a:ext cx="4563000" cy="329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837222057"/>
              </p:ext>
            </p:extLst>
          </p:nvPr>
        </p:nvGraphicFramePr>
        <p:xfrm>
          <a:off x="4581000" y="0"/>
          <a:ext cx="4563000" cy="329040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75079836-2D52-4B4E-AB70-CA78DEE9FCF5}" type="slidenum">
              <a:rPr lang="en-US" smtClean="0"/>
              <a:t>51</a:t>
            </a:fld>
            <a:endParaRPr lang="en-US"/>
          </a:p>
        </p:txBody>
      </p:sp>
    </p:spTree>
    <p:extLst>
      <p:ext uri="{BB962C8B-B14F-4D97-AF65-F5344CB8AC3E}">
        <p14:creationId xmlns:p14="http://schemas.microsoft.com/office/powerpoint/2010/main" val="3099458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719450570"/>
              </p:ext>
            </p:extLst>
          </p:nvPr>
        </p:nvGraphicFramePr>
        <p:xfrm>
          <a:off x="2437981" y="3190206"/>
          <a:ext cx="4626429" cy="4439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84800934"/>
              </p:ext>
            </p:extLst>
          </p:nvPr>
        </p:nvGraphicFramePr>
        <p:xfrm>
          <a:off x="4581000" y="0"/>
          <a:ext cx="4563000" cy="329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652249341"/>
              </p:ext>
            </p:extLst>
          </p:nvPr>
        </p:nvGraphicFramePr>
        <p:xfrm>
          <a:off x="0" y="0"/>
          <a:ext cx="4563000" cy="329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98713974"/>
              </p:ext>
            </p:extLst>
          </p:nvPr>
        </p:nvGraphicFramePr>
        <p:xfrm>
          <a:off x="0" y="3567600"/>
          <a:ext cx="4563000" cy="329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3512351148"/>
              </p:ext>
            </p:extLst>
          </p:nvPr>
        </p:nvGraphicFramePr>
        <p:xfrm>
          <a:off x="4581000" y="3567600"/>
          <a:ext cx="4563000" cy="3290400"/>
        </p:xfrm>
        <a:graphic>
          <a:graphicData uri="http://schemas.openxmlformats.org/drawingml/2006/chart">
            <c:chart xmlns:c="http://schemas.openxmlformats.org/drawingml/2006/chart" xmlns:r="http://schemas.openxmlformats.org/officeDocument/2006/relationships" r:id="rId6"/>
          </a:graphicData>
        </a:graphic>
      </p:graphicFrame>
      <p:sp>
        <p:nvSpPr>
          <p:cNvPr id="2" name="Slide Number Placeholder 1"/>
          <p:cNvSpPr>
            <a:spLocks noGrp="1"/>
          </p:cNvSpPr>
          <p:nvPr>
            <p:ph type="sldNum" sz="quarter" idx="12"/>
          </p:nvPr>
        </p:nvSpPr>
        <p:spPr/>
        <p:txBody>
          <a:bodyPr/>
          <a:lstStyle/>
          <a:p>
            <a:fld id="{75079836-2D52-4B4E-AB70-CA78DEE9FCF5}" type="slidenum">
              <a:rPr lang="en-US" smtClean="0"/>
              <a:t>52</a:t>
            </a:fld>
            <a:endParaRPr lang="en-US"/>
          </a:p>
        </p:txBody>
      </p:sp>
    </p:spTree>
    <p:extLst>
      <p:ext uri="{BB962C8B-B14F-4D97-AF65-F5344CB8AC3E}">
        <p14:creationId xmlns:p14="http://schemas.microsoft.com/office/powerpoint/2010/main" val="2254596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can use our models to explore a range of potential future climate conditions.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52933"/>
            <a:ext cx="4967785" cy="37258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100" y="2152932"/>
            <a:ext cx="4967786" cy="3725839"/>
          </a:xfrm>
          <a:prstGeom prst="rect">
            <a:avLst/>
          </a:prstGeom>
        </p:spPr>
      </p:pic>
      <p:sp>
        <p:nvSpPr>
          <p:cNvPr id="5" name="Slide Number Placeholder 4"/>
          <p:cNvSpPr>
            <a:spLocks noGrp="1"/>
          </p:cNvSpPr>
          <p:nvPr>
            <p:ph type="sldNum" sz="quarter" idx="12"/>
          </p:nvPr>
        </p:nvSpPr>
        <p:spPr/>
        <p:txBody>
          <a:bodyPr/>
          <a:lstStyle/>
          <a:p>
            <a:fld id="{75079836-2D52-4B4E-AB70-CA78DEE9FCF5}" type="slidenum">
              <a:rPr lang="en-US" smtClean="0"/>
              <a:t>53</a:t>
            </a:fld>
            <a:endParaRPr lang="en-US"/>
          </a:p>
        </p:txBody>
      </p:sp>
    </p:spTree>
    <p:extLst>
      <p:ext uri="{BB962C8B-B14F-4D97-AF65-F5344CB8AC3E}">
        <p14:creationId xmlns:p14="http://schemas.microsoft.com/office/powerpoint/2010/main" val="14214280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079836-2D52-4B4E-AB70-CA78DEE9FCF5}" type="slidenum">
              <a:rPr lang="en-US" smtClean="0"/>
              <a:t>54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7" y="2602935"/>
            <a:ext cx="4363980" cy="3869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03501"/>
            <a:ext cx="4357486" cy="386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4500" y="330200"/>
            <a:ext cx="8242300" cy="1754326"/>
          </a:xfrm>
          <a:prstGeom prst="rect">
            <a:avLst/>
          </a:prstGeom>
          <a:noFill/>
        </p:spPr>
        <p:txBody>
          <a:bodyPr wrap="square" rtlCol="0">
            <a:spAutoFit/>
          </a:bodyPr>
          <a:lstStyle/>
          <a:p>
            <a:r>
              <a:rPr lang="en-US" sz="3600" dirty="0" smtClean="0"/>
              <a:t>Previous study of Caledon River using Pitman model indicates a range of possible changes in runoff and critical yield</a:t>
            </a:r>
            <a:endParaRPr lang="en-US" sz="3600" dirty="0"/>
          </a:p>
        </p:txBody>
      </p:sp>
    </p:spTree>
    <p:extLst>
      <p:ext uri="{BB962C8B-B14F-4D97-AF65-F5344CB8AC3E}">
        <p14:creationId xmlns:p14="http://schemas.microsoft.com/office/powerpoint/2010/main" val="1787192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b="13132"/>
          <a:stretch>
            <a:fillRect/>
          </a:stretch>
        </p:blipFill>
        <p:spPr bwMode="auto">
          <a:xfrm>
            <a:off x="3314700" y="2978546"/>
            <a:ext cx="2806700" cy="99695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2720975" y="5255759"/>
            <a:ext cx="3994150" cy="154781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sz="3200" b="1" dirty="0">
                <a:solidFill>
                  <a:schemeClr val="tx1"/>
                </a:solidFill>
              </a:rPr>
              <a:t>Outcome Metrics:</a:t>
            </a:r>
          </a:p>
          <a:p>
            <a:pPr>
              <a:buFont typeface="Arial" pitchFamily="34" charset="0"/>
              <a:buChar char="•"/>
              <a:defRPr/>
            </a:pPr>
            <a:r>
              <a:rPr lang="en-US" sz="1600" dirty="0">
                <a:solidFill>
                  <a:schemeClr val="tx1"/>
                </a:solidFill>
              </a:rPr>
              <a:t> Delivery reliability</a:t>
            </a:r>
          </a:p>
          <a:p>
            <a:pPr>
              <a:buFont typeface="Arial" pitchFamily="34" charset="0"/>
              <a:buChar char="•"/>
              <a:defRPr/>
            </a:pPr>
            <a:r>
              <a:rPr lang="en-US" sz="1600" dirty="0">
                <a:solidFill>
                  <a:schemeClr val="tx1"/>
                </a:solidFill>
              </a:rPr>
              <a:t> Unmet </a:t>
            </a:r>
            <a:r>
              <a:rPr lang="en-US" sz="1600" dirty="0" smtClean="0">
                <a:solidFill>
                  <a:schemeClr val="tx1"/>
                </a:solidFill>
              </a:rPr>
              <a:t>demands</a:t>
            </a:r>
          </a:p>
          <a:p>
            <a:pPr>
              <a:buFont typeface="Arial" pitchFamily="34" charset="0"/>
              <a:buChar char="•"/>
              <a:defRPr/>
            </a:pPr>
            <a:r>
              <a:rPr lang="en-US" sz="1600" dirty="0">
                <a:solidFill>
                  <a:schemeClr val="tx1"/>
                </a:solidFill>
              </a:rPr>
              <a:t> </a:t>
            </a:r>
            <a:r>
              <a:rPr lang="en-US" sz="1600" dirty="0" smtClean="0">
                <a:solidFill>
                  <a:schemeClr val="tx1"/>
                </a:solidFill>
              </a:rPr>
              <a:t>Hydropower generation</a:t>
            </a:r>
            <a:endParaRPr lang="en-US" sz="1600" dirty="0">
              <a:solidFill>
                <a:schemeClr val="tx1"/>
              </a:solidFill>
            </a:endParaRPr>
          </a:p>
          <a:p>
            <a:pPr>
              <a:buFont typeface="Arial" pitchFamily="34" charset="0"/>
              <a:buChar char="•"/>
              <a:defRPr/>
            </a:pPr>
            <a:r>
              <a:rPr lang="en-US" sz="1600" dirty="0">
                <a:solidFill>
                  <a:schemeClr val="tx1"/>
                </a:solidFill>
              </a:rPr>
              <a:t> Groundwater &amp; surface water storage</a:t>
            </a:r>
          </a:p>
        </p:txBody>
      </p:sp>
      <p:cxnSp>
        <p:nvCxnSpPr>
          <p:cNvPr id="7" name="Straight Arrow Connector 6"/>
          <p:cNvCxnSpPr>
            <a:stCxn id="2" idx="2"/>
            <a:endCxn id="6" idx="0"/>
          </p:cNvCxnSpPr>
          <p:nvPr/>
        </p:nvCxnSpPr>
        <p:spPr>
          <a:xfrm>
            <a:off x="4718050" y="4975013"/>
            <a:ext cx="0" cy="2807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ounded Rectangle 7"/>
          <p:cNvSpPr/>
          <p:nvPr/>
        </p:nvSpPr>
        <p:spPr>
          <a:xfrm>
            <a:off x="304800" y="794657"/>
            <a:ext cx="3124200" cy="1600200"/>
          </a:xfrm>
          <a:prstGeom prst="roundRect">
            <a:avLst/>
          </a:prstGeom>
          <a:ln/>
        </p:spPr>
        <p:style>
          <a:lnRef idx="1">
            <a:schemeClr val="accent2"/>
          </a:lnRef>
          <a:fillRef idx="2">
            <a:schemeClr val="accent2"/>
          </a:fillRef>
          <a:effectRef idx="1">
            <a:schemeClr val="accent2"/>
          </a:effectRef>
          <a:fontRef idx="minor">
            <a:schemeClr val="dk1"/>
          </a:fontRef>
        </p:style>
        <p:txBody>
          <a:bodyPr/>
          <a:lstStyle/>
          <a:p>
            <a:pPr>
              <a:defRPr/>
            </a:pPr>
            <a:r>
              <a:rPr lang="en-US" sz="3200" b="1" dirty="0"/>
              <a:t>Uncertainties: </a:t>
            </a:r>
          </a:p>
          <a:p>
            <a:pPr>
              <a:buFont typeface="Arial" pitchFamily="34" charset="0"/>
              <a:buChar char="•"/>
              <a:defRPr/>
            </a:pPr>
            <a:r>
              <a:rPr lang="en-US" sz="1600" dirty="0"/>
              <a:t> Changes in </a:t>
            </a:r>
            <a:r>
              <a:rPr lang="en-US" sz="1600" dirty="0" smtClean="0"/>
              <a:t>Climate</a:t>
            </a:r>
            <a:endParaRPr lang="en-US" sz="1600" dirty="0"/>
          </a:p>
          <a:p>
            <a:pPr>
              <a:buFont typeface="Arial" pitchFamily="34" charset="0"/>
              <a:buChar char="•"/>
              <a:defRPr/>
            </a:pPr>
            <a:r>
              <a:rPr lang="en-US" sz="1600" dirty="0"/>
              <a:t> Changes in </a:t>
            </a:r>
            <a:r>
              <a:rPr lang="en-US" sz="1600" dirty="0" smtClean="0"/>
              <a:t>Population</a:t>
            </a:r>
          </a:p>
          <a:p>
            <a:pPr>
              <a:buFont typeface="Arial" pitchFamily="34" charset="0"/>
              <a:buChar char="•"/>
              <a:defRPr/>
            </a:pPr>
            <a:r>
              <a:rPr lang="en-US" sz="1600" dirty="0"/>
              <a:t> </a:t>
            </a:r>
            <a:r>
              <a:rPr lang="en-US" sz="1600" dirty="0" smtClean="0"/>
              <a:t>Changes in </a:t>
            </a:r>
            <a:r>
              <a:rPr lang="en-US" sz="1600" dirty="0" err="1" smtClean="0"/>
              <a:t>Landuse</a:t>
            </a:r>
            <a:endParaRPr lang="en-US" sz="1600" dirty="0"/>
          </a:p>
        </p:txBody>
      </p:sp>
      <p:sp>
        <p:nvSpPr>
          <p:cNvPr id="9" name="Rounded Rectangle 8"/>
          <p:cNvSpPr/>
          <p:nvPr/>
        </p:nvSpPr>
        <p:spPr>
          <a:xfrm>
            <a:off x="4114800" y="794657"/>
            <a:ext cx="4343400" cy="16002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defRPr/>
            </a:pPr>
            <a:r>
              <a:rPr lang="en-US" sz="3200" b="1" dirty="0"/>
              <a:t>Response Strategies:</a:t>
            </a:r>
          </a:p>
          <a:p>
            <a:pPr>
              <a:buFont typeface="Arial" pitchFamily="34" charset="0"/>
              <a:buChar char="•"/>
              <a:defRPr/>
            </a:pPr>
            <a:r>
              <a:rPr lang="en-US" sz="1600" dirty="0"/>
              <a:t> Add infrastructure (e.g. desalination)</a:t>
            </a:r>
          </a:p>
          <a:p>
            <a:pPr>
              <a:buFont typeface="Arial" pitchFamily="34" charset="0"/>
              <a:buChar char="•"/>
              <a:defRPr/>
            </a:pPr>
            <a:r>
              <a:rPr lang="en-US" sz="1600" dirty="0"/>
              <a:t> Improvements in system efficiency</a:t>
            </a:r>
          </a:p>
          <a:p>
            <a:pPr>
              <a:buFont typeface="Arial" pitchFamily="34" charset="0"/>
              <a:buChar char="•"/>
              <a:defRPr/>
            </a:pPr>
            <a:r>
              <a:rPr lang="en-US" sz="1600" dirty="0"/>
              <a:t> Wastewater reuse</a:t>
            </a:r>
          </a:p>
          <a:p>
            <a:pPr>
              <a:buFont typeface="Arial" pitchFamily="34" charset="0"/>
              <a:buChar char="•"/>
              <a:defRPr/>
            </a:pPr>
            <a:r>
              <a:rPr lang="en-US" sz="1600" dirty="0"/>
              <a:t> Demand Management</a:t>
            </a:r>
          </a:p>
        </p:txBody>
      </p:sp>
      <p:cxnSp>
        <p:nvCxnSpPr>
          <p:cNvPr id="10" name="Straight Arrow Connector 9"/>
          <p:cNvCxnSpPr>
            <a:stCxn id="8" idx="2"/>
            <a:endCxn id="5" idx="0"/>
          </p:cNvCxnSpPr>
          <p:nvPr/>
        </p:nvCxnSpPr>
        <p:spPr>
          <a:xfrm rot="16200000" flipH="1">
            <a:off x="3000631" y="1261126"/>
            <a:ext cx="583689" cy="285115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a:stCxn id="9" idx="2"/>
            <a:endCxn id="5" idx="0"/>
          </p:cNvCxnSpPr>
          <p:nvPr/>
        </p:nvCxnSpPr>
        <p:spPr>
          <a:xfrm rot="5400000">
            <a:off x="5210431" y="1902476"/>
            <a:ext cx="583689" cy="156845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12" name="Elbow Connector 11"/>
          <p:cNvCxnSpPr>
            <a:stCxn id="6" idx="3"/>
            <a:endCxn id="9" idx="3"/>
          </p:cNvCxnSpPr>
          <p:nvPr/>
        </p:nvCxnSpPr>
        <p:spPr>
          <a:xfrm flipV="1">
            <a:off x="6715125" y="1594757"/>
            <a:ext cx="1743075" cy="4434908"/>
          </a:xfrm>
          <a:prstGeom prst="bentConnector3">
            <a:avLst>
              <a:gd name="adj1" fmla="val 113115"/>
            </a:avLst>
          </a:prstGeom>
          <a:ln>
            <a:tailEnd type="arrow"/>
          </a:ln>
        </p:spPr>
        <p:style>
          <a:lnRef idx="3">
            <a:schemeClr val="dk1"/>
          </a:lnRef>
          <a:fillRef idx="0">
            <a:schemeClr val="dk1"/>
          </a:fillRef>
          <a:effectRef idx="2">
            <a:schemeClr val="dk1"/>
          </a:effectRef>
          <a:fontRef idx="minor">
            <a:schemeClr val="tx1"/>
          </a:fontRef>
        </p:style>
      </p:cxnSp>
      <p:sp>
        <p:nvSpPr>
          <p:cNvPr id="46" name="Title 1"/>
          <p:cNvSpPr>
            <a:spLocks noGrp="1"/>
          </p:cNvSpPr>
          <p:nvPr>
            <p:ph type="title"/>
          </p:nvPr>
        </p:nvSpPr>
        <p:spPr>
          <a:xfrm>
            <a:off x="457200" y="0"/>
            <a:ext cx="8229600" cy="968829"/>
          </a:xfrm>
        </p:spPr>
        <p:txBody>
          <a:bodyPr/>
          <a:lstStyle/>
          <a:p>
            <a:pPr>
              <a:defRPr/>
            </a:pPr>
            <a:r>
              <a:rPr lang="en-US" dirty="0" smtClean="0"/>
              <a:t>Robustness Analysis</a:t>
            </a:r>
            <a:endParaRPr lang="en-US" dirty="0"/>
          </a:p>
        </p:txBody>
      </p:sp>
      <p:sp>
        <p:nvSpPr>
          <p:cNvPr id="2" name="TextBox 1"/>
          <p:cNvSpPr txBox="1"/>
          <p:nvPr/>
        </p:nvSpPr>
        <p:spPr>
          <a:xfrm>
            <a:off x="3428093" y="4267127"/>
            <a:ext cx="2579914" cy="707886"/>
          </a:xfrm>
          <a:prstGeom prst="rect">
            <a:avLst/>
          </a:prstGeom>
          <a:solidFill>
            <a:srgbClr val="FFC000"/>
          </a:solidFill>
          <a:effectLst>
            <a:outerShdw blurRad="50800" dist="38100" algn="l" rotWithShape="0">
              <a:prstClr val="black">
                <a:alpha val="40000"/>
              </a:prstClr>
            </a:outerShdw>
            <a:softEdge rad="31750"/>
          </a:effectLst>
        </p:spPr>
        <p:txBody>
          <a:bodyPr wrap="square" rtlCol="0">
            <a:spAutoFit/>
          </a:bodyPr>
          <a:lstStyle/>
          <a:p>
            <a:pPr algn="ctr"/>
            <a:r>
              <a:rPr lang="en-US" sz="4000" b="1" dirty="0" err="1" smtClean="0">
                <a:latin typeface="Odessa LET" pitchFamily="2" charset="0"/>
              </a:rPr>
              <a:t>OSeMOSYS</a:t>
            </a:r>
            <a:endParaRPr lang="en-US" sz="4000" b="1" dirty="0">
              <a:latin typeface="Odessa LET" pitchFamily="2" charset="0"/>
            </a:endParaRPr>
          </a:p>
        </p:txBody>
      </p:sp>
      <p:cxnSp>
        <p:nvCxnSpPr>
          <p:cNvPr id="18" name="Straight Arrow Connector 17"/>
          <p:cNvCxnSpPr>
            <a:stCxn id="5" idx="2"/>
            <a:endCxn id="2" idx="0"/>
          </p:cNvCxnSpPr>
          <p:nvPr/>
        </p:nvCxnSpPr>
        <p:spPr>
          <a:xfrm>
            <a:off x="4718050" y="3975496"/>
            <a:ext cx="0" cy="29163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fld id="{75079836-2D52-4B4E-AB70-CA78DEE9FCF5}" type="slidenum">
              <a:rPr lang="en-US" smtClean="0"/>
              <a:t>55</a:t>
            </a:fld>
            <a:endParaRPr lang="en-US"/>
          </a:p>
        </p:txBody>
      </p:sp>
    </p:spTree>
    <p:extLst>
      <p:ext uri="{BB962C8B-B14F-4D97-AF65-F5344CB8AC3E}">
        <p14:creationId xmlns:p14="http://schemas.microsoft.com/office/powerpoint/2010/main" val="2786367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15888"/>
            <a:ext cx="9144000" cy="1143000"/>
          </a:xfrm>
        </p:spPr>
        <p:txBody>
          <a:bodyPr>
            <a:normAutofit fontScale="90000"/>
          </a:bodyPr>
          <a:lstStyle/>
          <a:p>
            <a:r>
              <a:rPr lang="en-US" dirty="0">
                <a:latin typeface="Arial" charset="0"/>
                <a:ea typeface="MS PGothic" charset="0"/>
              </a:rPr>
              <a:t>WEAP is a globally renowned water modeling </a:t>
            </a:r>
            <a:r>
              <a:rPr lang="en-US" dirty="0" smtClean="0">
                <a:latin typeface="Arial" charset="0"/>
                <a:ea typeface="MS PGothic" charset="0"/>
              </a:rPr>
              <a:t>platform</a:t>
            </a:r>
            <a:endParaRPr lang="en-US" dirty="0">
              <a:latin typeface="Arial" charset="0"/>
              <a:ea typeface="MS PGothic" charset="0"/>
            </a:endParaRP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327150"/>
            <a:ext cx="47974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nvPr>
        </p:nvGraphicFramePr>
        <p:xfrm>
          <a:off x="5383213" y="4552950"/>
          <a:ext cx="2520950" cy="1447800"/>
        </p:xfrm>
        <a:graphic>
          <a:graphicData uri="http://schemas.openxmlformats.org/drawingml/2006/table">
            <a:tbl>
              <a:tblPr/>
              <a:tblGrid>
                <a:gridCol w="1736667"/>
                <a:gridCol w="784283"/>
              </a:tblGrid>
              <a:tr h="289560">
                <a:tc>
                  <a:txBody>
                    <a:bodyPr/>
                    <a:lstStyle/>
                    <a:p>
                      <a:r>
                        <a:rPr lang="en-US" sz="1400" b="1" dirty="0">
                          <a:effectLst/>
                        </a:rPr>
                        <a:t>WEAP Downloads:</a:t>
                      </a:r>
                      <a:endParaRPr lang="en-US" sz="1400" dirty="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c>
                  <a:txBody>
                    <a:bodyPr/>
                    <a:lstStyle/>
                    <a:p>
                      <a:pPr algn="r"/>
                      <a:endParaRPr lang="en-US" sz="140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r>
              <a:tr h="289560">
                <a:tc>
                  <a:txBody>
                    <a:bodyPr/>
                    <a:lstStyle/>
                    <a:p>
                      <a:r>
                        <a:rPr lang="en-US" sz="1400" dirty="0">
                          <a:effectLst/>
                        </a:rPr>
                        <a:t>In last day:</a:t>
                      </a: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c>
                  <a:txBody>
                    <a:bodyPr/>
                    <a:lstStyle/>
                    <a:p>
                      <a:pPr algn="r"/>
                      <a:r>
                        <a:rPr lang="en-US" sz="1400" dirty="0" smtClean="0">
                          <a:effectLst/>
                        </a:rPr>
                        <a:t>14</a:t>
                      </a:r>
                      <a:endParaRPr lang="en-US" sz="1400" dirty="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r>
              <a:tr h="289560">
                <a:tc>
                  <a:txBody>
                    <a:bodyPr/>
                    <a:lstStyle/>
                    <a:p>
                      <a:r>
                        <a:rPr lang="en-US" sz="1400" dirty="0">
                          <a:effectLst/>
                        </a:rPr>
                        <a:t>In last week:</a:t>
                      </a: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c>
                  <a:txBody>
                    <a:bodyPr/>
                    <a:lstStyle/>
                    <a:p>
                      <a:pPr algn="r"/>
                      <a:r>
                        <a:rPr lang="en-US" sz="1400" dirty="0" smtClean="0">
                          <a:effectLst/>
                        </a:rPr>
                        <a:t>46</a:t>
                      </a:r>
                      <a:endParaRPr lang="en-US" sz="1400" dirty="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r>
              <a:tr h="289560">
                <a:tc>
                  <a:txBody>
                    <a:bodyPr/>
                    <a:lstStyle/>
                    <a:p>
                      <a:r>
                        <a:rPr lang="en-US" sz="1400">
                          <a:effectLst/>
                        </a:rPr>
                        <a:t>In last month:</a:t>
                      </a: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c>
                  <a:txBody>
                    <a:bodyPr/>
                    <a:lstStyle/>
                    <a:p>
                      <a:pPr algn="r"/>
                      <a:r>
                        <a:rPr lang="en-US" sz="1400" dirty="0" smtClean="0">
                          <a:effectLst/>
                        </a:rPr>
                        <a:t>364</a:t>
                      </a:r>
                      <a:endParaRPr lang="en-US" sz="1400" dirty="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r>
              <a:tr h="289560">
                <a:tc>
                  <a:txBody>
                    <a:bodyPr/>
                    <a:lstStyle/>
                    <a:p>
                      <a:r>
                        <a:rPr lang="en-US" sz="1400">
                          <a:effectLst/>
                        </a:rPr>
                        <a:t>In last 12 months:</a:t>
                      </a: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c>
                  <a:txBody>
                    <a:bodyPr/>
                    <a:lstStyle/>
                    <a:p>
                      <a:pPr algn="r"/>
                      <a:r>
                        <a:rPr lang="en-US" sz="1400" dirty="0" smtClean="0">
                          <a:effectLst/>
                        </a:rPr>
                        <a:t>3321</a:t>
                      </a:r>
                      <a:endParaRPr lang="en-US" sz="1400" dirty="0">
                        <a:effectLst/>
                      </a:endParaRPr>
                    </a:p>
                  </a:txBody>
                  <a:tcPr marL="38110" marR="38110" marT="38100" marB="381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7F9F9"/>
                    </a:solidFill>
                  </a:tcPr>
                </a:tc>
              </a:tr>
            </a:tbl>
          </a:graphicData>
        </a:graphic>
      </p:graphicFrame>
      <p:graphicFrame>
        <p:nvGraphicFramePr>
          <p:cNvPr id="5" name="Table 4"/>
          <p:cNvGraphicFramePr>
            <a:graphicFrameLocks noGrp="1"/>
          </p:cNvGraphicFramePr>
          <p:nvPr>
            <p:extLst/>
          </p:nvPr>
        </p:nvGraphicFramePr>
        <p:xfrm>
          <a:off x="107950" y="1707223"/>
          <a:ext cx="3887788" cy="3970338"/>
        </p:xfrm>
        <a:graphic>
          <a:graphicData uri="http://schemas.openxmlformats.org/drawingml/2006/table">
            <a:tbl>
              <a:tblPr/>
              <a:tblGrid>
                <a:gridCol w="1793875"/>
                <a:gridCol w="2093913"/>
              </a:tblGrid>
              <a:tr h="44291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Arial" charset="0"/>
                          <a:ea typeface="MS PGothic" charset="0"/>
                          <a:cs typeface="MS PGothic" charset="0"/>
                        </a:rPr>
                        <a:t>Top 10 Forum Members by Country</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hMerge="1">
                  <a:txBody>
                    <a:bodyPr/>
                    <a:lstStyle/>
                    <a:p>
                      <a:endParaRPr lang="en-US"/>
                    </a:p>
                  </a:txBody>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sng" strike="noStrike" cap="none" normalizeH="0" baseline="0">
                          <a:ln>
                            <a:noFill/>
                          </a:ln>
                          <a:solidFill>
                            <a:schemeClr val="tx1"/>
                          </a:solidFill>
                          <a:effectLst/>
                          <a:latin typeface="Arial" charset="0"/>
                          <a:ea typeface="MS PGothic" charset="0"/>
                          <a:cs typeface="MS PGothic" charset="0"/>
                        </a:rPr>
                        <a:t>171 Countries</a:t>
                      </a:r>
                      <a:endParaRPr kumimoji="0" lang="en-US" sz="1700" b="0" i="0" u="none" strike="noStrike" cap="none" normalizeH="0" baseline="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sng" strike="noStrike" cap="none" normalizeH="0" baseline="0" dirty="0" smtClean="0">
                          <a:ln>
                            <a:noFill/>
                          </a:ln>
                          <a:solidFill>
                            <a:schemeClr val="tx1"/>
                          </a:solidFill>
                          <a:effectLst/>
                          <a:latin typeface="Arial" charset="0"/>
                          <a:ea typeface="MS PGothic" charset="0"/>
                          <a:cs typeface="MS PGothic" charset="0"/>
                        </a:rPr>
                        <a:t>11602</a:t>
                      </a:r>
                      <a:r>
                        <a:rPr kumimoji="0" lang="en-US" sz="1700" b="1" i="0" u="sng" strike="noStrike" cap="none" normalizeH="0" baseline="0" dirty="0">
                          <a:ln>
                            <a:noFill/>
                          </a:ln>
                          <a:solidFill>
                            <a:schemeClr val="tx1"/>
                          </a:solidFill>
                          <a:effectLst/>
                          <a:latin typeface="Arial" charset="0"/>
                          <a:ea typeface="MS PGothic" charset="0"/>
                          <a:cs typeface="MS PGothic" charset="0"/>
                        </a:rPr>
                        <a:t> Members</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USA</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1090</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Iran</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982</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India</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733</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Peru</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561</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China</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505</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Mexico</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473</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ea typeface="MS PGothic" charset="0"/>
                          <a:cs typeface="MS PGothic" charset="0"/>
                        </a:rPr>
                        <a:t>Colombia</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435</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Chile</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261</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Vietnam</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258</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r h="320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Arial" charset="0"/>
                          <a:ea typeface="MS PGothic" charset="0"/>
                          <a:cs typeface="MS PGothic" charset="0"/>
                        </a:rPr>
                        <a:t>Germany</a:t>
                      </a: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charset="0"/>
                          <a:ea typeface="MS PGothic" charset="0"/>
                          <a:cs typeface="MS PGothic" charset="0"/>
                        </a:rPr>
                        <a:t>243</a:t>
                      </a:r>
                      <a:endParaRPr kumimoji="0" lang="en-US" sz="1700" b="0" i="0" u="none" strike="noStrike" cap="none" normalizeH="0" baseline="0" dirty="0">
                        <a:ln>
                          <a:noFill/>
                        </a:ln>
                        <a:solidFill>
                          <a:schemeClr val="tx1"/>
                        </a:solidFill>
                        <a:effectLst/>
                        <a:latin typeface="Arial" charset="0"/>
                        <a:ea typeface="MS PGothic" charset="0"/>
                        <a:cs typeface="MS PGothic" charset="0"/>
                      </a:endParaRPr>
                    </a:p>
                  </a:txBody>
                  <a:tcPr marL="27653" marR="27653" marT="27653" marB="27653"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F7F9F9"/>
                    </a:solidFill>
                  </a:tcPr>
                </a:tc>
              </a:tr>
            </a:tbl>
          </a:graphicData>
        </a:graphic>
      </p:graphicFrame>
      <p:sp>
        <p:nvSpPr>
          <p:cNvPr id="2" name="Slide Number Placeholder 1"/>
          <p:cNvSpPr>
            <a:spLocks noGrp="1"/>
          </p:cNvSpPr>
          <p:nvPr>
            <p:ph type="sldNum" sz="quarter" idx="12"/>
          </p:nvPr>
        </p:nvSpPr>
        <p:spPr/>
        <p:txBody>
          <a:bodyPr/>
          <a:lstStyle/>
          <a:p>
            <a:fld id="{75079836-2D52-4B4E-AB70-CA78DEE9FCF5}" type="slidenum">
              <a:rPr lang="en-US" smtClean="0"/>
              <a:t>6</a:t>
            </a:fld>
            <a:endParaRPr lang="en-US"/>
          </a:p>
        </p:txBody>
      </p:sp>
      <p:sp>
        <p:nvSpPr>
          <p:cNvPr id="3" name="TextBox 2"/>
          <p:cNvSpPr txBox="1"/>
          <p:nvPr/>
        </p:nvSpPr>
        <p:spPr>
          <a:xfrm>
            <a:off x="926276" y="1337891"/>
            <a:ext cx="2124299" cy="369332"/>
          </a:xfrm>
          <a:prstGeom prst="rect">
            <a:avLst/>
          </a:prstGeom>
          <a:noFill/>
        </p:spPr>
        <p:txBody>
          <a:bodyPr wrap="none" rtlCol="0">
            <a:spAutoFit/>
          </a:bodyPr>
          <a:lstStyle/>
          <a:p>
            <a:r>
              <a:rPr lang="en-US" dirty="0">
                <a:latin typeface="Arial" charset="0"/>
                <a:ea typeface="MS PGothic" charset="0"/>
              </a:rPr>
              <a:t>A</a:t>
            </a:r>
            <a:r>
              <a:rPr lang="en-US" dirty="0" smtClean="0">
                <a:latin typeface="Arial" charset="0"/>
                <a:ea typeface="MS PGothic" charset="0"/>
              </a:rPr>
              <a:t>s </a:t>
            </a:r>
            <a:r>
              <a:rPr lang="en-US" dirty="0">
                <a:latin typeface="Arial" charset="0"/>
                <a:ea typeface="MS PGothic" charset="0"/>
              </a:rPr>
              <a:t>of July 2</a:t>
            </a:r>
            <a:r>
              <a:rPr lang="en-US" baseline="30000" dirty="0">
                <a:latin typeface="Arial" charset="0"/>
                <a:ea typeface="MS PGothic" charset="0"/>
              </a:rPr>
              <a:t>nd</a:t>
            </a:r>
            <a:r>
              <a:rPr lang="en-US" dirty="0">
                <a:latin typeface="Arial" charset="0"/>
                <a:ea typeface="MS PGothic" charset="0"/>
              </a:rPr>
              <a:t> </a:t>
            </a:r>
            <a:r>
              <a:rPr lang="en-US" dirty="0" smtClean="0">
                <a:latin typeface="Arial" charset="0"/>
                <a:ea typeface="MS PGothic" charset="0"/>
              </a:rPr>
              <a:t>2013</a:t>
            </a:r>
            <a:endParaRPr lang="en-US" dirty="0"/>
          </a:p>
        </p:txBody>
      </p:sp>
    </p:spTree>
    <p:extLst>
      <p:ext uri="{BB962C8B-B14F-4D97-AF65-F5344CB8AC3E}">
        <p14:creationId xmlns:p14="http://schemas.microsoft.com/office/powerpoint/2010/main" val="160258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dirty="0" smtClean="0">
                <a:latin typeface="Arial" charset="0"/>
                <a:ea typeface="MS PGothic" charset="0"/>
              </a:rPr>
              <a:t>The DWAF </a:t>
            </a:r>
            <a:r>
              <a:rPr lang="en-US" dirty="0">
                <a:latin typeface="Arial" charset="0"/>
                <a:ea typeface="MS PGothic" charset="0"/>
              </a:rPr>
              <a:t>evaluation of WEAP</a:t>
            </a:r>
          </a:p>
        </p:txBody>
      </p:sp>
      <p:pic>
        <p:nvPicPr>
          <p:cNvPr id="2" name="Picture 1"/>
          <p:cNvPicPr>
            <a:picLocks noChangeAspect="1"/>
          </p:cNvPicPr>
          <p:nvPr/>
        </p:nvPicPr>
        <p:blipFill rotWithShape="1">
          <a:blip r:embed="rId2"/>
          <a:srcRect l="2136" t="20985" r="3301" b="5822"/>
          <a:stretch/>
        </p:blipFill>
        <p:spPr>
          <a:xfrm>
            <a:off x="384540" y="1689463"/>
            <a:ext cx="8302259" cy="3507577"/>
          </a:xfrm>
          <a:prstGeom prst="rect">
            <a:avLst/>
          </a:prstGeom>
        </p:spPr>
      </p:pic>
      <p:sp>
        <p:nvSpPr>
          <p:cNvPr id="3" name="Slide Number Placeholder 2"/>
          <p:cNvSpPr>
            <a:spLocks noGrp="1"/>
          </p:cNvSpPr>
          <p:nvPr>
            <p:ph type="sldNum" sz="quarter" idx="12"/>
          </p:nvPr>
        </p:nvSpPr>
        <p:spPr/>
        <p:txBody>
          <a:bodyPr/>
          <a:lstStyle/>
          <a:p>
            <a:fld id="{75079836-2D52-4B4E-AB70-CA78DEE9FCF5}" type="slidenum">
              <a:rPr lang="en-US" smtClean="0"/>
              <a:t>7</a:t>
            </a:fld>
            <a:endParaRPr lang="en-US"/>
          </a:p>
        </p:txBody>
      </p:sp>
    </p:spTree>
    <p:extLst>
      <p:ext uri="{BB962C8B-B14F-4D97-AF65-F5344CB8AC3E}">
        <p14:creationId xmlns:p14="http://schemas.microsoft.com/office/powerpoint/2010/main" val="3571363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DWAF Evaluation</a:t>
            </a:r>
            <a:endParaRPr lang="en-US" dirty="0"/>
          </a:p>
        </p:txBody>
      </p:sp>
      <p:sp>
        <p:nvSpPr>
          <p:cNvPr id="3" name="TextBox 2"/>
          <p:cNvSpPr txBox="1"/>
          <p:nvPr/>
        </p:nvSpPr>
        <p:spPr>
          <a:xfrm>
            <a:off x="1236618" y="2035220"/>
            <a:ext cx="7193280" cy="1200329"/>
          </a:xfrm>
          <a:prstGeom prst="rect">
            <a:avLst/>
          </a:prstGeom>
          <a:noFill/>
        </p:spPr>
        <p:txBody>
          <a:bodyPr wrap="square" rtlCol="0">
            <a:spAutoFit/>
          </a:bodyPr>
          <a:lstStyle/>
          <a:p>
            <a:r>
              <a:rPr lang="en-US" dirty="0" smtClean="0"/>
              <a:t>“Even </a:t>
            </a:r>
            <a:r>
              <a:rPr lang="en-US" dirty="0"/>
              <a:t>though most of the international models would be able to mimic these water use estimates through their interoperability, the evaluation shows that </a:t>
            </a:r>
            <a:r>
              <a:rPr lang="en-US" b="1" u="sng" dirty="0"/>
              <a:t>WEAP</a:t>
            </a:r>
            <a:r>
              <a:rPr lang="en-US" dirty="0"/>
              <a:t> and RIBASIM seems to have the most explicitly defined comparative water use definitions to WRSM</a:t>
            </a:r>
            <a:r>
              <a:rPr lang="en-US" dirty="0" smtClean="0"/>
              <a:t>.” </a:t>
            </a:r>
            <a:endParaRPr lang="en-US" dirty="0"/>
          </a:p>
        </p:txBody>
      </p:sp>
      <p:sp>
        <p:nvSpPr>
          <p:cNvPr id="7" name="Rectangle 3"/>
          <p:cNvSpPr>
            <a:spLocks noChangeArrowheads="1"/>
          </p:cNvSpPr>
          <p:nvPr/>
        </p:nvSpPr>
        <p:spPr bwMode="auto">
          <a:xfrm>
            <a:off x="1148662" y="5669992"/>
            <a:ext cx="69130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ea typeface="Times New Roman" panose="02020603050405020304" pitchFamily="18" charset="0"/>
              </a:rPr>
              <a:t>“WEAP</a:t>
            </a:r>
            <a:r>
              <a:rPr kumimoji="0" lang="en-US" sz="1600" b="0" i="0" u="none" strike="noStrike" cap="none" normalizeH="0" baseline="0" dirty="0" smtClean="0">
                <a:ln>
                  <a:noFill/>
                </a:ln>
                <a:solidFill>
                  <a:schemeClr val="tx1"/>
                </a:solidFill>
                <a:effectLst/>
                <a:ea typeface="Times New Roman" panose="02020603050405020304" pitchFamily="18" charset="0"/>
              </a:rPr>
              <a:t> links directly to Qual2K which is currently seen as one of the important eutrophication models and is currently used to assess operational planning in one of the main rivers in South Africa”</a:t>
            </a:r>
            <a:r>
              <a:rPr kumimoji="0" lang="en-US" sz="1600" b="0" i="0" u="none" strike="noStrike" cap="none" normalizeH="0" baseline="0" dirty="0" smtClean="0">
                <a:ln>
                  <a:noFill/>
                </a:ln>
                <a:solidFill>
                  <a:schemeClr val="tx1"/>
                </a:solidFill>
                <a:effectLst/>
              </a:rPr>
              <a:t> </a:t>
            </a:r>
          </a:p>
        </p:txBody>
      </p:sp>
      <p:sp>
        <p:nvSpPr>
          <p:cNvPr id="9" name="Rectangle 8"/>
          <p:cNvSpPr/>
          <p:nvPr/>
        </p:nvSpPr>
        <p:spPr>
          <a:xfrm>
            <a:off x="1192640" y="3987117"/>
            <a:ext cx="6913083" cy="830997"/>
          </a:xfrm>
          <a:prstGeom prst="rect">
            <a:avLst/>
          </a:prstGeom>
        </p:spPr>
        <p:txBody>
          <a:bodyPr wrap="square">
            <a:spAutoFit/>
          </a:bodyPr>
          <a:lstStyle/>
          <a:p>
            <a:r>
              <a:rPr lang="en-US" sz="1600" dirty="0" smtClean="0">
                <a:ea typeface="Times New Roman" panose="02020603050405020304" pitchFamily="18" charset="0"/>
              </a:rPr>
              <a:t>“It </a:t>
            </a:r>
            <a:r>
              <a:rPr lang="en-US" sz="1600" dirty="0">
                <a:ea typeface="Times New Roman" panose="02020603050405020304" pitchFamily="18" charset="0"/>
              </a:rPr>
              <a:t>was found that all the models have similar hydrological and system feature capabilities. </a:t>
            </a:r>
            <a:r>
              <a:rPr lang="en-US" sz="1600" dirty="0" err="1">
                <a:ea typeface="Times New Roman" panose="02020603050405020304" pitchFamily="18" charset="0"/>
              </a:rPr>
              <a:t>MikeBasins</a:t>
            </a:r>
            <a:r>
              <a:rPr lang="en-US" sz="1600" dirty="0">
                <a:ea typeface="Times New Roman" panose="02020603050405020304" pitchFamily="18" charset="0"/>
              </a:rPr>
              <a:t>, </a:t>
            </a:r>
            <a:r>
              <a:rPr lang="en-US" sz="1600" b="1" u="sng" dirty="0">
                <a:ea typeface="Times New Roman" panose="02020603050405020304" pitchFamily="18" charset="0"/>
              </a:rPr>
              <a:t>WEAP</a:t>
            </a:r>
            <a:r>
              <a:rPr lang="en-US" sz="1600" dirty="0">
                <a:ea typeface="Times New Roman" panose="02020603050405020304" pitchFamily="18" charset="0"/>
              </a:rPr>
              <a:t> and </a:t>
            </a:r>
            <a:r>
              <a:rPr lang="en-US" sz="1600" dirty="0" err="1">
                <a:ea typeface="Times New Roman" panose="02020603050405020304" pitchFamily="18" charset="0"/>
              </a:rPr>
              <a:t>Ribasim</a:t>
            </a:r>
            <a:r>
              <a:rPr lang="en-US" sz="1600" dirty="0">
                <a:ea typeface="Times New Roman" panose="02020603050405020304" pitchFamily="18" charset="0"/>
              </a:rPr>
              <a:t>, however, had strong interoperability capabilities to make provision for any shortcomings in the WRSM capabilities</a:t>
            </a:r>
            <a:r>
              <a:rPr lang="en-US" sz="1600" dirty="0" smtClean="0">
                <a:ea typeface="Times New Roman" panose="02020603050405020304" pitchFamily="18" charset="0"/>
              </a:rPr>
              <a:t>.”</a:t>
            </a:r>
            <a:endParaRPr lang="en-US" sz="1600" dirty="0"/>
          </a:p>
        </p:txBody>
      </p:sp>
      <p:sp>
        <p:nvSpPr>
          <p:cNvPr id="4" name="Slide Number Placeholder 3"/>
          <p:cNvSpPr>
            <a:spLocks noGrp="1"/>
          </p:cNvSpPr>
          <p:nvPr>
            <p:ph type="sldNum" sz="quarter" idx="12"/>
          </p:nvPr>
        </p:nvSpPr>
        <p:spPr/>
        <p:txBody>
          <a:bodyPr/>
          <a:lstStyle/>
          <a:p>
            <a:fld id="{75079836-2D52-4B4E-AB70-CA78DEE9FCF5}" type="slidenum">
              <a:rPr lang="en-US" smtClean="0"/>
              <a:t>8</a:t>
            </a:fld>
            <a:endParaRPr lang="en-US"/>
          </a:p>
        </p:txBody>
      </p:sp>
      <p:sp>
        <p:nvSpPr>
          <p:cNvPr id="6" name="TextBox 5"/>
          <p:cNvSpPr txBox="1"/>
          <p:nvPr/>
        </p:nvSpPr>
        <p:spPr>
          <a:xfrm>
            <a:off x="648314" y="1512000"/>
            <a:ext cx="6919587" cy="523220"/>
          </a:xfrm>
          <a:prstGeom prst="rect">
            <a:avLst/>
          </a:prstGeom>
          <a:noFill/>
        </p:spPr>
        <p:txBody>
          <a:bodyPr wrap="none" rtlCol="0">
            <a:spAutoFit/>
          </a:bodyPr>
          <a:lstStyle/>
          <a:p>
            <a:pPr marL="342900" indent="-342900">
              <a:buFont typeface="Arial" pitchFamily="34" charset="0"/>
              <a:buChar char="•"/>
            </a:pPr>
            <a:r>
              <a:rPr lang="en-US" sz="2800" dirty="0" smtClean="0"/>
              <a:t>WEAP water use estimates similar to WRSM</a:t>
            </a:r>
            <a:endParaRPr lang="en-US" sz="2800" dirty="0"/>
          </a:p>
        </p:txBody>
      </p:sp>
      <p:sp>
        <p:nvSpPr>
          <p:cNvPr id="10" name="TextBox 9"/>
          <p:cNvSpPr txBox="1"/>
          <p:nvPr/>
        </p:nvSpPr>
        <p:spPr>
          <a:xfrm>
            <a:off x="648314" y="5146772"/>
            <a:ext cx="8390951" cy="523220"/>
          </a:xfrm>
          <a:prstGeom prst="rect">
            <a:avLst/>
          </a:prstGeom>
          <a:noFill/>
        </p:spPr>
        <p:txBody>
          <a:bodyPr wrap="none" rtlCol="0">
            <a:spAutoFit/>
          </a:bodyPr>
          <a:lstStyle/>
          <a:p>
            <a:pPr marL="342900" indent="-342900">
              <a:buFont typeface="Arial" pitchFamily="34" charset="0"/>
              <a:buChar char="•"/>
            </a:pPr>
            <a:r>
              <a:rPr lang="en-US" sz="2800" dirty="0" smtClean="0"/>
              <a:t>WEAP water quality routine has regional importance </a:t>
            </a:r>
            <a:endParaRPr lang="en-US" sz="2800" dirty="0"/>
          </a:p>
        </p:txBody>
      </p:sp>
      <p:sp>
        <p:nvSpPr>
          <p:cNvPr id="11" name="TextBox 10"/>
          <p:cNvSpPr txBox="1"/>
          <p:nvPr/>
        </p:nvSpPr>
        <p:spPr>
          <a:xfrm>
            <a:off x="648314" y="3463897"/>
            <a:ext cx="7369453" cy="523220"/>
          </a:xfrm>
          <a:prstGeom prst="rect">
            <a:avLst/>
          </a:prstGeom>
          <a:noFill/>
        </p:spPr>
        <p:txBody>
          <a:bodyPr wrap="none" rtlCol="0">
            <a:spAutoFit/>
          </a:bodyPr>
          <a:lstStyle/>
          <a:p>
            <a:pPr marL="342900" indent="-342900">
              <a:buFont typeface="Arial" pitchFamily="34" charset="0"/>
              <a:buChar char="•"/>
            </a:pPr>
            <a:r>
              <a:rPr lang="en-US" sz="2800" dirty="0" smtClean="0"/>
              <a:t>Integration of WEAP hydrology seen as benefit </a:t>
            </a:r>
            <a:endParaRPr lang="en-US" sz="2800" dirty="0"/>
          </a:p>
        </p:txBody>
      </p:sp>
    </p:spTree>
    <p:extLst>
      <p:ext uri="{BB962C8B-B14F-4D97-AF65-F5344CB8AC3E}">
        <p14:creationId xmlns:p14="http://schemas.microsoft.com/office/powerpoint/2010/main" val="3514785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3" y="1905000"/>
            <a:ext cx="886046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Autofit/>
          </a:bodyPr>
          <a:lstStyle/>
          <a:p>
            <a:r>
              <a:rPr lang="en-US" sz="4800" b="1" dirty="0" smtClean="0">
                <a:ln w="10541" cmpd="sng">
                  <a:solidFill>
                    <a:srgbClr val="7D7D7D">
                      <a:tint val="100000"/>
                      <a:shade val="100000"/>
                      <a:satMod val="110000"/>
                    </a:srgbClr>
                  </a:solidFill>
                  <a:prstDash val="solid"/>
                </a:ln>
                <a:solidFill>
                  <a:schemeClr val="tx2"/>
                </a:solidFill>
              </a:rPr>
              <a:t>WEAP Model of Upper Orange-</a:t>
            </a:r>
            <a:r>
              <a:rPr lang="en-US" sz="4800" b="1" dirty="0" err="1" smtClean="0">
                <a:ln w="10541" cmpd="sng">
                  <a:solidFill>
                    <a:srgbClr val="7D7D7D">
                      <a:tint val="100000"/>
                      <a:shade val="100000"/>
                      <a:satMod val="110000"/>
                    </a:srgbClr>
                  </a:solidFill>
                  <a:prstDash val="solid"/>
                </a:ln>
                <a:solidFill>
                  <a:schemeClr val="tx2"/>
                </a:solidFill>
              </a:rPr>
              <a:t>Senqu</a:t>
            </a:r>
            <a:r>
              <a:rPr lang="en-US" sz="4800" b="1" dirty="0" smtClean="0">
                <a:ln w="10541" cmpd="sng">
                  <a:solidFill>
                    <a:srgbClr val="7D7D7D">
                      <a:tint val="100000"/>
                      <a:shade val="100000"/>
                      <a:satMod val="110000"/>
                    </a:srgbClr>
                  </a:solidFill>
                  <a:prstDash val="solid"/>
                </a:ln>
                <a:solidFill>
                  <a:schemeClr val="tx2"/>
                </a:solidFill>
              </a:rPr>
              <a:t> River</a:t>
            </a:r>
            <a:endParaRPr lang="en-US" sz="4800" b="1" dirty="0">
              <a:ln w="10541" cmpd="sng">
                <a:solidFill>
                  <a:srgbClr val="7D7D7D">
                    <a:tint val="100000"/>
                    <a:shade val="100000"/>
                    <a:satMod val="110000"/>
                  </a:srgbClr>
                </a:solidFill>
                <a:prstDash val="solid"/>
              </a:ln>
              <a:solidFill>
                <a:schemeClr val="tx2"/>
              </a:solidFill>
            </a:endParaRPr>
          </a:p>
        </p:txBody>
      </p:sp>
      <p:pic>
        <p:nvPicPr>
          <p:cNvPr id="4" name="Picture 6"/>
          <p:cNvPicPr>
            <a:picLocks noChangeAspect="1" noChangeArrowheads="1"/>
          </p:cNvPicPr>
          <p:nvPr/>
        </p:nvPicPr>
        <p:blipFill>
          <a:blip r:embed="rId3" cstate="print"/>
          <a:srcRect/>
          <a:stretch>
            <a:fillRect/>
          </a:stretch>
        </p:blipFill>
        <p:spPr>
          <a:xfrm>
            <a:off x="2743200" y="2421589"/>
            <a:ext cx="3048000" cy="834952"/>
          </a:xfrm>
          <a:prstGeom prst="roundRect">
            <a:avLst>
              <a:gd name="adj" fmla="val 16667"/>
            </a:avLst>
          </a:prstGeom>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Slide Number Placeholder 1"/>
          <p:cNvSpPr>
            <a:spLocks noGrp="1"/>
          </p:cNvSpPr>
          <p:nvPr>
            <p:ph type="sldNum" sz="quarter" idx="12"/>
          </p:nvPr>
        </p:nvSpPr>
        <p:spPr/>
        <p:txBody>
          <a:bodyPr/>
          <a:lstStyle/>
          <a:p>
            <a:fld id="{75079836-2D52-4B4E-AB70-CA78DEE9FCF5}" type="slidenum">
              <a:rPr lang="en-US" smtClean="0"/>
              <a:t>9</a:t>
            </a:fld>
            <a:endParaRPr lang="en-US"/>
          </a:p>
        </p:txBody>
      </p:sp>
    </p:spTree>
    <p:extLst>
      <p:ext uri="{BB962C8B-B14F-4D97-AF65-F5344CB8AC3E}">
        <p14:creationId xmlns:p14="http://schemas.microsoft.com/office/powerpoint/2010/main" val="3366630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987</TotalTime>
  <Words>2979</Words>
  <Application>Microsoft Office PowerPoint</Application>
  <PresentationFormat>On-screen Show (4:3)</PresentationFormat>
  <Paragraphs>537</Paragraphs>
  <Slides>55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MS PGothic</vt:lpstr>
      <vt:lpstr>Arial</vt:lpstr>
      <vt:lpstr>Calibri</vt:lpstr>
      <vt:lpstr>Garamond</vt:lpstr>
      <vt:lpstr>Odessa LET</vt:lpstr>
      <vt:lpstr>Times</vt:lpstr>
      <vt:lpstr>Times New Roman</vt:lpstr>
      <vt:lpstr>Wingdings</vt:lpstr>
      <vt:lpstr>Office Theme</vt:lpstr>
      <vt:lpstr>B: Overview of Models</vt:lpstr>
      <vt:lpstr>Outline</vt:lpstr>
      <vt:lpstr>Water Modeling</vt:lpstr>
      <vt:lpstr>The Water Evaluation and Planning (WEAP) System</vt:lpstr>
      <vt:lpstr>In developing WEAP, SEI is seeking to create a truly integrated water modeling platform</vt:lpstr>
      <vt:lpstr>WEAP is a globally renowned water modeling platform</vt:lpstr>
      <vt:lpstr>The DWAF evaluation of WEAP</vt:lpstr>
      <vt:lpstr>Conclusions from DWAF Evaluation</vt:lpstr>
      <vt:lpstr>WEAP Model of Upper Orange-Senqu River</vt:lpstr>
      <vt:lpstr>Two-Step Process for Developing a WEAP Model</vt:lpstr>
      <vt:lpstr>PowerPoint Presentation</vt:lpstr>
      <vt:lpstr>WEAP’s Soil Moisture Hydrology Model</vt:lpstr>
      <vt:lpstr>Pitman Hydrological Model</vt:lpstr>
      <vt:lpstr>Pitman versus WEAP</vt:lpstr>
      <vt:lpstr>Some specific differences</vt:lpstr>
      <vt:lpstr>Overall comparison of the two models</vt:lpstr>
      <vt:lpstr>Orange-Senqu WEAP calibration for natural conditions.</vt:lpstr>
      <vt:lpstr>Critical headwater inputs: Katse and Mohale dams</vt:lpstr>
      <vt:lpstr>Headwaters of the Senqu</vt:lpstr>
      <vt:lpstr>Lesotho/South Africa border</vt:lpstr>
      <vt:lpstr>Gauge at D1H003 (Aliwal North - long record)</vt:lpstr>
      <vt:lpstr>Caledon River inflows</vt:lpstr>
      <vt:lpstr>Above the confluence with the Vaal River</vt:lpstr>
      <vt:lpstr>Natural simulations - refinements</vt:lpstr>
      <vt:lpstr>PowerPoint Presentation</vt:lpstr>
      <vt:lpstr>PowerPoint Presentation</vt:lpstr>
      <vt:lpstr>PowerPoint Presentation</vt:lpstr>
      <vt:lpstr>WRYM and WEAP</vt:lpstr>
      <vt:lpstr>WEAP Allocation Logic for Upper Orange-Senqu River System</vt:lpstr>
      <vt:lpstr>Comparison of WEAP to Historical</vt:lpstr>
      <vt:lpstr>Energy Modeling</vt:lpstr>
      <vt:lpstr>An Introduction to OSeMOSYS</vt:lpstr>
      <vt:lpstr>An Introduction to OSeMOSYS</vt:lpstr>
      <vt:lpstr>An Introduction to OSeMOSYS</vt:lpstr>
      <vt:lpstr>An Introduction to OSeMOSYS</vt:lpstr>
      <vt:lpstr>The Southern African Power Pool Model</vt:lpstr>
      <vt:lpstr>The link to the water modeling</vt:lpstr>
      <vt:lpstr>Model Design Features</vt:lpstr>
      <vt:lpstr>Model Design Features</vt:lpstr>
      <vt:lpstr>Analysis of Hydropower generation</vt:lpstr>
      <vt:lpstr>Indicative Results – Reproducing Previous Modelling Efforts</vt:lpstr>
      <vt:lpstr>Mozambique Hydro Generation</vt:lpstr>
      <vt:lpstr>Namibia Hydro generation</vt:lpstr>
      <vt:lpstr>Zambia Hydro Generation</vt:lpstr>
      <vt:lpstr>Zimbabwe Hydro Generation</vt:lpstr>
      <vt:lpstr>South Africa Generation Mix </vt:lpstr>
      <vt:lpstr>Introducing Climate Projections</vt:lpstr>
      <vt:lpstr>These Model are Sensitive to Assumptions about Future Climate</vt:lpstr>
      <vt:lpstr>Climate Impact on Hydropower Generation</vt:lpstr>
      <vt:lpstr>PowerPoint Presentation</vt:lpstr>
      <vt:lpstr>PowerPoint Presentation</vt:lpstr>
      <vt:lpstr>PowerPoint Presentation</vt:lpstr>
      <vt:lpstr>We can use our models to explore a range of potential future climate conditions.</vt:lpstr>
      <vt:lpstr>PowerPoint Presentation</vt:lpstr>
      <vt:lpstr>Robustness Analysis</vt:lpstr>
    </vt:vector>
  </TitlesOfParts>
  <Company>The RAND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Overview of Models</dc:title>
  <dc:creator>Robert Lempert</dc:creator>
  <cp:lastModifiedBy>David</cp:lastModifiedBy>
  <cp:revision>41</cp:revision>
  <dcterms:created xsi:type="dcterms:W3CDTF">2013-06-19T17:02:36Z</dcterms:created>
  <dcterms:modified xsi:type="dcterms:W3CDTF">2013-07-10T04:35:46Z</dcterms:modified>
</cp:coreProperties>
</file>